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4611" y="0"/>
            <a:ext cx="8495030" cy="161925"/>
          </a:xfrm>
          <a:custGeom>
            <a:avLst/>
            <a:gdLst/>
            <a:ahLst/>
            <a:cxnLst/>
            <a:rect l="l" t="t" r="r" b="b"/>
            <a:pathLst>
              <a:path w="8495030" h="161925">
                <a:moveTo>
                  <a:pt x="0" y="161544"/>
                </a:moveTo>
                <a:lnTo>
                  <a:pt x="8494776" y="161544"/>
                </a:lnTo>
                <a:lnTo>
                  <a:pt x="8494776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1302" y="1446553"/>
            <a:ext cx="3126740" cy="427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4611" y="0"/>
            <a:ext cx="8495030" cy="161925"/>
          </a:xfrm>
          <a:custGeom>
            <a:avLst/>
            <a:gdLst/>
            <a:ahLst/>
            <a:cxnLst/>
            <a:rect l="l" t="t" r="r" b="b"/>
            <a:pathLst>
              <a:path w="8495030" h="161925">
                <a:moveTo>
                  <a:pt x="0" y="161544"/>
                </a:moveTo>
                <a:lnTo>
                  <a:pt x="8494776" y="161544"/>
                </a:lnTo>
                <a:lnTo>
                  <a:pt x="8494776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4611" y="6088379"/>
            <a:ext cx="2249424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4611" y="147828"/>
            <a:ext cx="84963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4611" y="0"/>
            <a:ext cx="8495030" cy="161925"/>
          </a:xfrm>
          <a:custGeom>
            <a:avLst/>
            <a:gdLst/>
            <a:ahLst/>
            <a:cxnLst/>
            <a:rect l="l" t="t" r="r" b="b"/>
            <a:pathLst>
              <a:path w="8495030" h="161925">
                <a:moveTo>
                  <a:pt x="0" y="161544"/>
                </a:moveTo>
                <a:lnTo>
                  <a:pt x="8494776" y="161544"/>
                </a:lnTo>
                <a:lnTo>
                  <a:pt x="8494776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302" y="499109"/>
            <a:ext cx="30721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167" y="1463776"/>
            <a:ext cx="8341664" cy="343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235" y="6625088"/>
            <a:ext cx="330835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09407" y="6616858"/>
            <a:ext cx="33845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99551" y="6625088"/>
            <a:ext cx="1790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  <p:sp>
        <p:nvSpPr>
          <p:cNvPr id="7" name="hc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8" name="fc" descr=" 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13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20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8.pn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8.png"/><Relationship Id="rId7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4.png"/><Relationship Id="rId10" Type="http://schemas.openxmlformats.org/officeDocument/2006/relationships/image" Target="../media/image87.png"/><Relationship Id="rId4" Type="http://schemas.openxmlformats.org/officeDocument/2006/relationships/image" Target="../media/image54.png"/><Relationship Id="rId9" Type="http://schemas.openxmlformats.org/officeDocument/2006/relationships/image" Target="../media/image8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92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1.png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7" Type="http://schemas.openxmlformats.org/officeDocument/2006/relationships/hyperlink" Target="http://supplier.ariba.com/" TargetMode="Externa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ariba.com/anfaq.htm" TargetMode="External"/><Relationship Id="rId2" Type="http://schemas.openxmlformats.org/officeDocument/2006/relationships/hyperlink" Target="http://www.ariba.com/suppliermembersh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stat.ariba.com/" TargetMode="External"/><Relationship Id="rId5" Type="http://schemas.openxmlformats.org/officeDocument/2006/relationships/hyperlink" Target="http://www.ariba.com/solutions/discovery-for-suppliers.cfm" TargetMode="External"/><Relationship Id="rId4" Type="http://schemas.openxmlformats.org/officeDocument/2006/relationships/hyperlink" Target="http://trust.ariba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ribasupport@moog.com" TargetMode="External"/><Relationship Id="rId2" Type="http://schemas.openxmlformats.org/officeDocument/2006/relationships/hyperlink" Target="mailto:moogenablement@ariba.co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12.sap.com/corporate-en/legal/copyright/index.e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2142744"/>
            <a:ext cx="8495030" cy="378460"/>
          </a:xfrm>
          <a:custGeom>
            <a:avLst/>
            <a:gdLst/>
            <a:ahLst/>
            <a:cxnLst/>
            <a:rect l="l" t="t" r="r" b="b"/>
            <a:pathLst>
              <a:path w="8495030" h="378460">
                <a:moveTo>
                  <a:pt x="0" y="377951"/>
                </a:moveTo>
                <a:lnTo>
                  <a:pt x="8494776" y="377951"/>
                </a:lnTo>
                <a:lnTo>
                  <a:pt x="8494776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1982" y="3783076"/>
            <a:ext cx="3294126" cy="33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527" y="2115311"/>
            <a:ext cx="1476756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136" y="6083808"/>
            <a:ext cx="915924" cy="454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611" y="161544"/>
            <a:ext cx="8496300" cy="1981200"/>
          </a:xfrm>
          <a:custGeom>
            <a:avLst/>
            <a:gdLst/>
            <a:ahLst/>
            <a:cxnLst/>
            <a:rect l="l" t="t" r="r" b="b"/>
            <a:pathLst>
              <a:path w="8496300" h="1981200">
                <a:moveTo>
                  <a:pt x="0" y="1981200"/>
                </a:moveTo>
                <a:lnTo>
                  <a:pt x="8496300" y="1981200"/>
                </a:lnTo>
                <a:lnTo>
                  <a:pt x="84963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611" y="0"/>
            <a:ext cx="8496300" cy="161925"/>
          </a:xfrm>
          <a:custGeom>
            <a:avLst/>
            <a:gdLst/>
            <a:ahLst/>
            <a:cxnLst/>
            <a:rect l="l" t="t" r="r" b="b"/>
            <a:pathLst>
              <a:path w="8496300" h="161925">
                <a:moveTo>
                  <a:pt x="0" y="161544"/>
                </a:moveTo>
                <a:lnTo>
                  <a:pt x="8496300" y="161544"/>
                </a:lnTo>
                <a:lnTo>
                  <a:pt x="849630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EF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4611" y="294894"/>
            <a:ext cx="8496300" cy="131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</a:rPr>
              <a:t>Ariba Network</a:t>
            </a:r>
            <a:endParaRPr sz="4800"/>
          </a:p>
          <a:p>
            <a:pPr marL="89535">
              <a:lnSpc>
                <a:spcPct val="100000"/>
              </a:lnSpc>
              <a:spcBef>
                <a:spcPts val="35"/>
              </a:spcBef>
            </a:pPr>
            <a:r>
              <a:rPr sz="3600" spc="-5" dirty="0">
                <a:solidFill>
                  <a:srgbClr val="000000"/>
                </a:solidFill>
              </a:rPr>
              <a:t>Invoice</a:t>
            </a:r>
            <a:r>
              <a:rPr sz="360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Guide</a:t>
            </a:r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324611" y="6088379"/>
            <a:ext cx="2249424" cy="438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4888" y="190500"/>
            <a:ext cx="1714500" cy="498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32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Account</a:t>
            </a:r>
            <a:r>
              <a:rPr spc="-65" dirty="0"/>
              <a:t> </a:t>
            </a:r>
            <a:r>
              <a:rPr dirty="0"/>
              <a:t>Configuration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09143" y="1459768"/>
            <a:ext cx="8286115" cy="36423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b="1" spc="5" dirty="0">
                <a:latin typeface="Arial"/>
                <a:cs typeface="Arial"/>
              </a:rPr>
              <a:t>M</a:t>
            </a:r>
            <a:r>
              <a:rPr lang="en-US" sz="1400" b="1" spc="5" dirty="0">
                <a:latin typeface="Arial"/>
                <a:cs typeface="Arial"/>
              </a:rPr>
              <a:t>oog Inc.</a:t>
            </a:r>
            <a:r>
              <a:rPr sz="1400" b="1" spc="-5" dirty="0">
                <a:latin typeface="Arial"/>
                <a:cs typeface="Arial"/>
              </a:rPr>
              <a:t> project </a:t>
            </a:r>
            <a:r>
              <a:rPr sz="1400" b="1" dirty="0">
                <a:latin typeface="Arial"/>
                <a:cs typeface="Arial"/>
              </a:rPr>
              <a:t>specific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tasks:</a:t>
            </a:r>
            <a:endParaRPr sz="1400" dirty="0">
              <a:latin typeface="Arial"/>
              <a:cs typeface="Arial"/>
            </a:endParaRPr>
          </a:p>
          <a:p>
            <a:pPr marL="245745" marR="12700" indent="-233045" algn="just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46379" algn="l"/>
              </a:tabLst>
            </a:pPr>
            <a:r>
              <a:rPr sz="1400" b="1" spc="-75" dirty="0">
                <a:latin typeface="Arial"/>
                <a:cs typeface="Arial"/>
              </a:rPr>
              <a:t>VAT </a:t>
            </a:r>
            <a:r>
              <a:rPr sz="1400" b="1" dirty="0">
                <a:latin typeface="Arial"/>
                <a:cs typeface="Arial"/>
              </a:rPr>
              <a:t>ID / </a:t>
            </a:r>
            <a:r>
              <a:rPr sz="1400" b="1" spc="-45" dirty="0">
                <a:latin typeface="Arial"/>
                <a:cs typeface="Arial"/>
              </a:rPr>
              <a:t>TAX </a:t>
            </a:r>
            <a:r>
              <a:rPr sz="1400" b="1" dirty="0">
                <a:latin typeface="Arial"/>
                <a:cs typeface="Arial"/>
              </a:rPr>
              <a:t>ID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select your company name </a:t>
            </a:r>
            <a:r>
              <a:rPr sz="1400" dirty="0">
                <a:latin typeface="Arial"/>
                <a:cs typeface="Arial"/>
              </a:rPr>
              <a:t>in the top </a:t>
            </a:r>
            <a:r>
              <a:rPr sz="1400" spc="-5" dirty="0">
                <a:latin typeface="Arial"/>
                <a:cs typeface="Arial"/>
              </a:rPr>
              <a:t>right </a:t>
            </a:r>
            <a:r>
              <a:rPr sz="1400" spc="-15" dirty="0">
                <a:latin typeface="Arial"/>
                <a:cs typeface="Arial"/>
              </a:rPr>
              <a:t>corner, </a:t>
            </a:r>
            <a:r>
              <a:rPr sz="1400" spc="-5" dirty="0">
                <a:latin typeface="Arial"/>
                <a:cs typeface="Arial"/>
              </a:rPr>
              <a:t>go to Company Profile and select  </a:t>
            </a:r>
            <a:r>
              <a:rPr sz="1400" dirty="0">
                <a:latin typeface="Arial"/>
                <a:cs typeface="Arial"/>
              </a:rPr>
              <a:t>tab Business. In the section Financial </a:t>
            </a:r>
            <a:r>
              <a:rPr sz="1400" spc="-5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enter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spc="-35" dirty="0">
                <a:latin typeface="Arial"/>
                <a:cs typeface="Arial"/>
              </a:rPr>
              <a:t>Vat </a:t>
            </a:r>
            <a:r>
              <a:rPr sz="1400" dirty="0">
                <a:latin typeface="Arial"/>
                <a:cs typeface="Arial"/>
              </a:rPr>
              <a:t>ID / </a:t>
            </a:r>
            <a:r>
              <a:rPr sz="1400" spc="-55" dirty="0">
                <a:latin typeface="Arial"/>
                <a:cs typeface="Arial"/>
              </a:rPr>
              <a:t>Tax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ID.</a:t>
            </a:r>
          </a:p>
          <a:p>
            <a:pPr marL="245745" marR="12065" indent="-233045" algn="just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46379" algn="l"/>
              </a:tabLst>
            </a:pPr>
            <a:r>
              <a:rPr sz="1400" b="1" spc="-5" dirty="0">
                <a:latin typeface="Arial"/>
                <a:cs typeface="Arial"/>
              </a:rPr>
              <a:t>Remittance address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select your company name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top right corner </a:t>
            </a:r>
            <a:r>
              <a:rPr sz="1400" spc="-10" dirty="0">
                <a:latin typeface="Arial"/>
                <a:cs typeface="Arial"/>
              </a:rPr>
              <a:t>and go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Remittances. </a:t>
            </a:r>
            <a:r>
              <a:rPr sz="1400" spc="-10" dirty="0">
                <a:latin typeface="Arial"/>
                <a:cs typeface="Arial"/>
              </a:rPr>
              <a:t>In  </a:t>
            </a:r>
            <a:r>
              <a:rPr sz="1400" spc="-5" dirty="0">
                <a:latin typeface="Arial"/>
                <a:cs typeface="Arial"/>
              </a:rPr>
              <a:t>the EFT/Check Remittances section select Create and complete all required fields marked </a:t>
            </a:r>
            <a:r>
              <a:rPr sz="1400" spc="-1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an  </a:t>
            </a:r>
            <a:r>
              <a:rPr sz="1400" dirty="0">
                <a:latin typeface="Arial"/>
                <a:cs typeface="Arial"/>
              </a:rPr>
              <a:t>asterisk.</a:t>
            </a:r>
          </a:p>
          <a:p>
            <a:pPr marL="245745" marR="11430" indent="-233045" algn="just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46379" algn="l"/>
              </a:tabLst>
            </a:pPr>
            <a:r>
              <a:rPr sz="1400" b="1" spc="-5" dirty="0">
                <a:latin typeface="Arial"/>
                <a:cs typeface="Arial"/>
              </a:rPr>
              <a:t>Payment methods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select your company name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top right corner and </a:t>
            </a:r>
            <a:r>
              <a:rPr sz="1400" spc="-10" dirty="0">
                <a:latin typeface="Arial"/>
                <a:cs typeface="Arial"/>
              </a:rPr>
              <a:t>go </a:t>
            </a:r>
            <a:r>
              <a:rPr sz="1400" spc="-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Remittances. </a:t>
            </a:r>
            <a:r>
              <a:rPr sz="1400" spc="-5" dirty="0">
                <a:latin typeface="Arial"/>
                <a:cs typeface="Arial"/>
              </a:rPr>
              <a:t>In the  EFT/Check </a:t>
            </a:r>
            <a:r>
              <a:rPr sz="1400" spc="-10" dirty="0">
                <a:latin typeface="Arial"/>
                <a:cs typeface="Arial"/>
              </a:rPr>
              <a:t>Remittances </a:t>
            </a:r>
            <a:r>
              <a:rPr sz="1400" spc="-5" dirty="0">
                <a:latin typeface="Arial"/>
                <a:cs typeface="Arial"/>
              </a:rPr>
              <a:t>section select Create/Edit. In the Payment methods section choose one </a:t>
            </a:r>
            <a:r>
              <a:rPr sz="1400" spc="-15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the following options: ACH, Check, Credit card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Wire. Complete the details. The Remittance </a:t>
            </a:r>
            <a:r>
              <a:rPr sz="1400" dirty="0">
                <a:latin typeface="Arial"/>
                <a:cs typeface="Arial"/>
              </a:rPr>
              <a:t>ID </a:t>
            </a:r>
            <a:r>
              <a:rPr sz="1400" spc="-5" dirty="0">
                <a:latin typeface="Arial"/>
                <a:cs typeface="Arial"/>
              </a:rPr>
              <a:t>will  be communicated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you by your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buyer.</a:t>
            </a:r>
            <a:endParaRPr sz="1400" dirty="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45745" algn="l"/>
                <a:tab pos="246379" algn="l"/>
              </a:tabLst>
            </a:pPr>
            <a:r>
              <a:rPr sz="1400" b="1" spc="-30" dirty="0">
                <a:latin typeface="Arial"/>
                <a:cs typeface="Arial"/>
              </a:rPr>
              <a:t>Test</a:t>
            </a:r>
            <a:r>
              <a:rPr sz="1400" b="1" spc="2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account</a:t>
            </a:r>
            <a:r>
              <a:rPr sz="1400" b="1" spc="2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creation</a:t>
            </a:r>
            <a:r>
              <a:rPr sz="1400" b="1" spc="25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(testing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required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integrated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catalog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suppliers)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create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test</a:t>
            </a:r>
            <a:endParaRPr sz="1400" dirty="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account, select </a:t>
            </a:r>
            <a:r>
              <a:rPr sz="1400" spc="-5" dirty="0">
                <a:latin typeface="Arial"/>
                <a:cs typeface="Arial"/>
              </a:rPr>
              <a:t>your name </a:t>
            </a:r>
            <a:r>
              <a:rPr sz="1400" dirty="0">
                <a:latin typeface="Arial"/>
                <a:cs typeface="Arial"/>
              </a:rPr>
              <a:t>in top right corner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choose </a:t>
            </a:r>
            <a:r>
              <a:rPr sz="1400" spc="-5" dirty="0">
                <a:latin typeface="Arial"/>
                <a:cs typeface="Arial"/>
              </a:rPr>
              <a:t>“Switch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Test </a:t>
            </a:r>
            <a:r>
              <a:rPr sz="1400" dirty="0">
                <a:latin typeface="Arial"/>
                <a:cs typeface="Arial"/>
              </a:rPr>
              <a:t>ID.”</a:t>
            </a:r>
          </a:p>
          <a:p>
            <a:pPr marL="245745" marR="5080" indent="-233045" algn="just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46379" algn="l"/>
              </a:tabLst>
            </a:pPr>
            <a:r>
              <a:rPr sz="1400" b="1" spc="-5" dirty="0">
                <a:latin typeface="Arial"/>
                <a:cs typeface="Arial"/>
              </a:rPr>
              <a:t>Currency </a:t>
            </a:r>
            <a:r>
              <a:rPr sz="1400" spc="-5" dirty="0">
                <a:latin typeface="Arial"/>
                <a:cs typeface="Arial"/>
              </a:rPr>
              <a:t>The currency that Ariba Network </a:t>
            </a:r>
            <a:r>
              <a:rPr sz="1400" spc="-10" dirty="0">
                <a:latin typeface="Arial"/>
                <a:cs typeface="Arial"/>
              </a:rPr>
              <a:t>uses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service subscription area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your account </a:t>
            </a:r>
            <a:r>
              <a:rPr sz="1400" spc="-15" dirty="0">
                <a:latin typeface="Arial"/>
                <a:cs typeface="Arial"/>
              </a:rPr>
              <a:t>is  </a:t>
            </a:r>
            <a:r>
              <a:rPr sz="1400" spc="-5" dirty="0">
                <a:latin typeface="Arial"/>
                <a:cs typeface="Arial"/>
              </a:rPr>
              <a:t>controlled by your </a:t>
            </a:r>
            <a:r>
              <a:rPr sz="1400" spc="-10" dirty="0">
                <a:latin typeface="Arial"/>
                <a:cs typeface="Arial"/>
              </a:rPr>
              <a:t>organization’s </a:t>
            </a:r>
            <a:r>
              <a:rPr sz="1400" spc="-5" dirty="0">
                <a:latin typeface="Arial"/>
                <a:cs typeface="Arial"/>
              </a:rPr>
              <a:t>location, which you specify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User </a:t>
            </a:r>
            <a:r>
              <a:rPr sz="1400" b="1" spc="-10" dirty="0">
                <a:latin typeface="Arial"/>
                <a:cs typeface="Arial"/>
              </a:rPr>
              <a:t>Account Navigator </a:t>
            </a:r>
            <a:r>
              <a:rPr sz="1400" b="1" dirty="0">
                <a:latin typeface="Arial"/>
                <a:cs typeface="Arial"/>
              </a:rPr>
              <a:t>&gt; </a:t>
            </a:r>
            <a:r>
              <a:rPr sz="1400" b="1" spc="30" dirty="0">
                <a:latin typeface="Arial"/>
                <a:cs typeface="Arial"/>
              </a:rPr>
              <a:t>My  </a:t>
            </a:r>
            <a:r>
              <a:rPr sz="1400" b="1" spc="-10" dirty="0">
                <a:latin typeface="Arial"/>
                <a:cs typeface="Arial"/>
              </a:rPr>
              <a:t>Account </a:t>
            </a:r>
            <a:r>
              <a:rPr sz="1400" b="1" dirty="0">
                <a:latin typeface="Arial"/>
                <a:cs typeface="Arial"/>
              </a:rPr>
              <a:t>&gt;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Preferences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7923" y="702563"/>
            <a:ext cx="2481072" cy="108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3352" y="697991"/>
            <a:ext cx="2490470" cy="1096010"/>
          </a:xfrm>
          <a:custGeom>
            <a:avLst/>
            <a:gdLst/>
            <a:ahLst/>
            <a:cxnLst/>
            <a:rect l="l" t="t" r="r" b="b"/>
            <a:pathLst>
              <a:path w="2490470" h="1096010">
                <a:moveTo>
                  <a:pt x="0" y="1095755"/>
                </a:moveTo>
                <a:lnTo>
                  <a:pt x="2490216" y="1095755"/>
                </a:lnTo>
                <a:lnTo>
                  <a:pt x="2490216" y="0"/>
                </a:lnTo>
                <a:lnTo>
                  <a:pt x="0" y="0"/>
                </a:lnTo>
                <a:lnTo>
                  <a:pt x="0" y="10957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234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Invoice</a:t>
            </a:r>
            <a:r>
              <a:rPr spc="-170" dirty="0"/>
              <a:t> </a:t>
            </a:r>
            <a:r>
              <a:rPr spc="-5" dirty="0"/>
              <a:t>Archival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4363" y="1208658"/>
            <a:ext cx="421068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Configuring invoice archiving allows </a:t>
            </a:r>
            <a:r>
              <a:rPr sz="1200" spc="-10" dirty="0">
                <a:latin typeface="Arial"/>
                <a:cs typeface="Arial"/>
              </a:rPr>
              <a:t>you </a:t>
            </a:r>
            <a:r>
              <a:rPr sz="1200" dirty="0">
                <a:latin typeface="Arial"/>
                <a:cs typeface="Arial"/>
              </a:rPr>
              <a:t>to specify the  </a:t>
            </a:r>
            <a:r>
              <a:rPr sz="1200" spc="-15" dirty="0">
                <a:latin typeface="Arial"/>
                <a:cs typeface="Arial"/>
              </a:rPr>
              <a:t>frequency, immediacy, </a:t>
            </a:r>
            <a:r>
              <a:rPr sz="1200" spc="-5" dirty="0">
                <a:latin typeface="Arial"/>
                <a:cs typeface="Arial"/>
              </a:rPr>
              <a:t>and delivery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zipped invoice archives.  </a:t>
            </a:r>
            <a:r>
              <a:rPr sz="1200" dirty="0">
                <a:latin typeface="Arial"/>
                <a:cs typeface="Arial"/>
              </a:rPr>
              <a:t>If </a:t>
            </a:r>
            <a:r>
              <a:rPr sz="1200" spc="-10" dirty="0">
                <a:latin typeface="Arial"/>
                <a:cs typeface="Arial"/>
              </a:rPr>
              <a:t>you </a:t>
            </a:r>
            <a:r>
              <a:rPr sz="1200" spc="-5" dirty="0">
                <a:latin typeface="Arial"/>
                <a:cs typeface="Arial"/>
              </a:rPr>
              <a:t>wish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utilize </a:t>
            </a:r>
            <a:r>
              <a:rPr sz="1200" dirty="0">
                <a:latin typeface="Arial"/>
                <a:cs typeface="Arial"/>
              </a:rPr>
              <a:t>it, please follow these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steps: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363" y="1932304"/>
            <a:ext cx="4262120" cy="43719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5600" marR="294640" indent="-342900">
              <a:lnSpc>
                <a:spcPts val="1710"/>
              </a:lnSpc>
              <a:spcBef>
                <a:spcPts val="195"/>
              </a:spcBef>
              <a:buClr>
                <a:srgbClr val="EFAB00"/>
              </a:buClr>
              <a:buSzPct val="120833"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From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b="1" spc="-5" dirty="0">
                <a:latin typeface="Arial"/>
                <a:cs typeface="Arial"/>
              </a:rPr>
              <a:t>Company Settings </a:t>
            </a:r>
            <a:r>
              <a:rPr sz="1200" spc="-5" dirty="0">
                <a:latin typeface="Arial"/>
                <a:cs typeface="Arial"/>
              </a:rPr>
              <a:t>dropdown </a:t>
            </a:r>
            <a:r>
              <a:rPr sz="1200" dirty="0">
                <a:latin typeface="Arial"/>
                <a:cs typeface="Arial"/>
              </a:rPr>
              <a:t>menu, </a:t>
            </a:r>
            <a:r>
              <a:rPr sz="1200" spc="-5" dirty="0">
                <a:latin typeface="Arial"/>
                <a:cs typeface="Arial"/>
              </a:rPr>
              <a:t>select  “</a:t>
            </a:r>
            <a:r>
              <a:rPr sz="1200" b="1" spc="-5" dirty="0">
                <a:latin typeface="Arial"/>
                <a:cs typeface="Arial"/>
              </a:rPr>
              <a:t>Electronic Invoice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Routing</a:t>
            </a:r>
            <a:r>
              <a:rPr sz="1200" dirty="0">
                <a:latin typeface="Arial"/>
                <a:cs typeface="Arial"/>
              </a:rPr>
              <a:t>”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Clr>
                <a:srgbClr val="EFAB00"/>
              </a:buClr>
              <a:buSzPct val="120833"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dirty="0">
                <a:latin typeface="Arial"/>
                <a:cs typeface="Arial"/>
              </a:rPr>
              <a:t>the tab </a:t>
            </a:r>
            <a:r>
              <a:rPr sz="1200" spc="-25" dirty="0">
                <a:latin typeface="Arial"/>
                <a:cs typeface="Arial"/>
              </a:rPr>
              <a:t>“</a:t>
            </a:r>
            <a:r>
              <a:rPr sz="1200" b="1" spc="-25" dirty="0">
                <a:latin typeface="Arial"/>
                <a:cs typeface="Arial"/>
              </a:rPr>
              <a:t>Tax </a:t>
            </a:r>
            <a:r>
              <a:rPr sz="1200" b="1" spc="-5" dirty="0">
                <a:latin typeface="Arial"/>
                <a:cs typeface="Arial"/>
              </a:rPr>
              <a:t>Invoicing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Archiving</a:t>
            </a:r>
            <a:r>
              <a:rPr sz="1200" spc="-5" dirty="0">
                <a:latin typeface="Arial"/>
                <a:cs typeface="Arial"/>
              </a:rPr>
              <a:t>”</a:t>
            </a:r>
            <a:endParaRPr sz="1200">
              <a:latin typeface="Arial"/>
              <a:cs typeface="Arial"/>
            </a:endParaRPr>
          </a:p>
          <a:p>
            <a:pPr marL="355600" marR="156210" indent="-342900">
              <a:lnSpc>
                <a:spcPct val="112300"/>
              </a:lnSpc>
              <a:spcBef>
                <a:spcPts val="335"/>
              </a:spcBef>
              <a:buClr>
                <a:srgbClr val="EFAB00"/>
              </a:buClr>
              <a:buSzPct val="120833"/>
              <a:buAutoNum type="arabicPeriod"/>
              <a:tabLst>
                <a:tab pos="354965" algn="l"/>
                <a:tab pos="355600" algn="l"/>
              </a:tabLst>
            </a:pPr>
            <a:r>
              <a:rPr sz="1200" dirty="0">
                <a:latin typeface="Arial"/>
                <a:cs typeface="Arial"/>
              </a:rPr>
              <a:t>Scroll </a:t>
            </a:r>
            <a:r>
              <a:rPr sz="1200" spc="-5" dirty="0">
                <a:latin typeface="Arial"/>
                <a:cs typeface="Arial"/>
              </a:rPr>
              <a:t>down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“</a:t>
            </a:r>
            <a:r>
              <a:rPr sz="1200" b="1" spc="-5" dirty="0">
                <a:latin typeface="Arial"/>
                <a:cs typeface="Arial"/>
              </a:rPr>
              <a:t>Invoice </a:t>
            </a:r>
            <a:r>
              <a:rPr sz="1200" b="1" spc="-10" dirty="0">
                <a:latin typeface="Arial"/>
                <a:cs typeface="Arial"/>
              </a:rPr>
              <a:t>Archival</a:t>
            </a:r>
            <a:r>
              <a:rPr sz="1200" spc="-10" dirty="0">
                <a:latin typeface="Arial"/>
                <a:cs typeface="Arial"/>
              </a:rPr>
              <a:t>”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link </a:t>
            </a:r>
            <a:r>
              <a:rPr sz="1200" dirty="0">
                <a:latin typeface="Arial"/>
                <a:cs typeface="Arial"/>
              </a:rPr>
              <a:t>for  </a:t>
            </a:r>
            <a:r>
              <a:rPr sz="1200" spc="-5" dirty="0">
                <a:latin typeface="Arial"/>
                <a:cs typeface="Arial"/>
              </a:rPr>
              <a:t>“</a:t>
            </a:r>
            <a:r>
              <a:rPr sz="1200" b="1" spc="-5" dirty="0">
                <a:latin typeface="Arial"/>
                <a:cs typeface="Arial"/>
              </a:rPr>
              <a:t>Configure Invoice </a:t>
            </a:r>
            <a:r>
              <a:rPr sz="1200" b="1" spc="-10" dirty="0">
                <a:latin typeface="Arial"/>
                <a:cs typeface="Arial"/>
              </a:rPr>
              <a:t>Archival</a:t>
            </a:r>
            <a:r>
              <a:rPr sz="1200" spc="-10" dirty="0">
                <a:latin typeface="Arial"/>
                <a:cs typeface="Arial"/>
              </a:rPr>
              <a:t>”</a:t>
            </a:r>
            <a:endParaRPr sz="1200">
              <a:latin typeface="Arial"/>
              <a:cs typeface="Arial"/>
            </a:endParaRPr>
          </a:p>
          <a:p>
            <a:pPr marL="355600" marR="12065" indent="-342900">
              <a:lnSpc>
                <a:spcPct val="115100"/>
              </a:lnSpc>
              <a:spcBef>
                <a:spcPts val="355"/>
              </a:spcBef>
              <a:buClr>
                <a:srgbClr val="EFAB00"/>
              </a:buClr>
              <a:buSzPct val="120833"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Select </a:t>
            </a:r>
            <a:r>
              <a:rPr sz="1200" b="1" dirty="0">
                <a:latin typeface="Arial"/>
                <a:cs typeface="Arial"/>
              </a:rPr>
              <a:t>frequency </a:t>
            </a:r>
            <a:r>
              <a:rPr sz="1200" spc="-15" dirty="0">
                <a:latin typeface="Arial"/>
                <a:cs typeface="Arial"/>
              </a:rPr>
              <a:t>(Twice </a:t>
            </a:r>
            <a:r>
              <a:rPr sz="1200" spc="-20" dirty="0">
                <a:latin typeface="Arial"/>
                <a:cs typeface="Arial"/>
              </a:rPr>
              <a:t>Daily, Daily, </a:t>
            </a:r>
            <a:r>
              <a:rPr sz="1200" spc="-15" dirty="0">
                <a:latin typeface="Arial"/>
                <a:cs typeface="Arial"/>
              </a:rPr>
              <a:t>Weekly, </a:t>
            </a:r>
            <a:r>
              <a:rPr sz="1200" spc="-5" dirty="0">
                <a:latin typeface="Arial"/>
                <a:cs typeface="Arial"/>
              </a:rPr>
              <a:t>Biweekly </a:t>
            </a:r>
            <a:r>
              <a:rPr sz="1200" dirty="0">
                <a:latin typeface="Arial"/>
                <a:cs typeface="Arial"/>
              </a:rPr>
              <a:t>or  </a:t>
            </a:r>
            <a:r>
              <a:rPr sz="1200" spc="-5" dirty="0">
                <a:latin typeface="Arial"/>
                <a:cs typeface="Arial"/>
              </a:rPr>
              <a:t>Monthly), </a:t>
            </a:r>
            <a:r>
              <a:rPr sz="1200" dirty="0">
                <a:latin typeface="Arial"/>
                <a:cs typeface="Arial"/>
              </a:rPr>
              <a:t>choose </a:t>
            </a:r>
            <a:r>
              <a:rPr sz="1200" spc="-5" dirty="0">
                <a:latin typeface="Arial"/>
                <a:cs typeface="Arial"/>
              </a:rPr>
              <a:t>Archive </a:t>
            </a:r>
            <a:r>
              <a:rPr sz="1200" dirty="0">
                <a:latin typeface="Arial"/>
                <a:cs typeface="Arial"/>
              </a:rPr>
              <a:t>Immediately to </a:t>
            </a:r>
            <a:r>
              <a:rPr sz="1200" spc="-5" dirty="0">
                <a:latin typeface="Arial"/>
                <a:cs typeface="Arial"/>
              </a:rPr>
              <a:t>archive without  waiting 30 days, and click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Start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19100" marR="18415" lvl="1" indent="-175260">
              <a:lnSpc>
                <a:spcPct val="118100"/>
              </a:lnSpc>
              <a:spcBef>
                <a:spcPts val="600"/>
              </a:spcBef>
              <a:buClr>
                <a:srgbClr val="EFAB00"/>
              </a:buClr>
              <a:buSzPct val="120833"/>
              <a:buChar char="•"/>
              <a:tabLst>
                <a:tab pos="419734" algn="l"/>
              </a:tabLst>
            </a:pPr>
            <a:r>
              <a:rPr sz="1200" dirty="0">
                <a:latin typeface="Arial"/>
                <a:cs typeface="Arial"/>
              </a:rPr>
              <a:t>If </a:t>
            </a:r>
            <a:r>
              <a:rPr sz="1200" spc="-10" dirty="0">
                <a:latin typeface="Arial"/>
                <a:cs typeface="Arial"/>
              </a:rPr>
              <a:t>you </a:t>
            </a:r>
            <a:r>
              <a:rPr sz="1200" spc="-5" dirty="0">
                <a:latin typeface="Arial"/>
                <a:cs typeface="Arial"/>
              </a:rPr>
              <a:t>want Ariba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deliver automatically archived </a:t>
            </a:r>
            <a:r>
              <a:rPr sz="1200" spc="-10" dirty="0">
                <a:latin typeface="Arial"/>
                <a:cs typeface="Arial"/>
              </a:rPr>
              <a:t>zip  </a:t>
            </a:r>
            <a:r>
              <a:rPr sz="1200" dirty="0">
                <a:latin typeface="Arial"/>
                <a:cs typeface="Arial"/>
              </a:rPr>
              <a:t>files to </a:t>
            </a:r>
            <a:r>
              <a:rPr sz="1200" spc="-5" dirty="0">
                <a:latin typeface="Arial"/>
                <a:cs typeface="Arial"/>
              </a:rPr>
              <a:t>you, also </a:t>
            </a:r>
            <a:r>
              <a:rPr sz="1200" dirty="0">
                <a:latin typeface="Arial"/>
                <a:cs typeface="Arial"/>
              </a:rPr>
              <a:t>enter </a:t>
            </a:r>
            <a:r>
              <a:rPr sz="1200" spc="-5" dirty="0">
                <a:latin typeface="Arial"/>
                <a:cs typeface="Arial"/>
              </a:rPr>
              <a:t>an Archive Delivery URL  (otherwise </a:t>
            </a:r>
            <a:r>
              <a:rPr sz="1200" spc="-10" dirty="0">
                <a:latin typeface="Arial"/>
                <a:cs typeface="Arial"/>
              </a:rPr>
              <a:t>you </a:t>
            </a:r>
            <a:r>
              <a:rPr sz="1200" dirty="0">
                <a:latin typeface="Arial"/>
                <a:cs typeface="Arial"/>
              </a:rPr>
              <a:t>can </a:t>
            </a:r>
            <a:r>
              <a:rPr sz="1200" spc="-5" dirty="0">
                <a:latin typeface="Arial"/>
                <a:cs typeface="Arial"/>
              </a:rPr>
              <a:t>download invoices </a:t>
            </a:r>
            <a:r>
              <a:rPr sz="1200" dirty="0">
                <a:latin typeface="Arial"/>
                <a:cs typeface="Arial"/>
              </a:rPr>
              <a:t>from </a:t>
            </a:r>
            <a:r>
              <a:rPr sz="1200" spc="-5" dirty="0">
                <a:latin typeface="Arial"/>
                <a:cs typeface="Arial"/>
              </a:rPr>
              <a:t>your Outbox,  section Archived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Invoices).</a:t>
            </a:r>
            <a:endParaRPr sz="1200">
              <a:latin typeface="Arial"/>
              <a:cs typeface="Arial"/>
            </a:endParaRPr>
          </a:p>
          <a:p>
            <a:pPr marL="419100" lvl="1" indent="-175260">
              <a:lnSpc>
                <a:spcPct val="100000"/>
              </a:lnSpc>
              <a:spcBef>
                <a:spcPts val="855"/>
              </a:spcBef>
              <a:buClr>
                <a:srgbClr val="EFAB00"/>
              </a:buClr>
              <a:buSzPct val="120833"/>
              <a:buFont typeface="Arial"/>
              <a:buChar char="•"/>
              <a:tabLst>
                <a:tab pos="419734" algn="l"/>
              </a:tabLst>
            </a:pPr>
            <a:r>
              <a:rPr sz="1200" b="1" spc="-5" dirty="0">
                <a:latin typeface="Arial"/>
                <a:cs typeface="Arial"/>
              </a:rPr>
              <a:t>Note: </a:t>
            </a:r>
            <a:r>
              <a:rPr sz="1200" dirty="0">
                <a:latin typeface="Arial"/>
                <a:cs typeface="Arial"/>
              </a:rPr>
              <a:t>After </a:t>
            </a:r>
            <a:r>
              <a:rPr sz="1200" b="1" spc="-10" dirty="0">
                <a:latin typeface="Arial"/>
                <a:cs typeface="Arial"/>
              </a:rPr>
              <a:t>Archive </a:t>
            </a:r>
            <a:r>
              <a:rPr sz="1200" b="1" dirty="0">
                <a:latin typeface="Arial"/>
                <a:cs typeface="Arial"/>
              </a:rPr>
              <a:t>Immediately </a:t>
            </a:r>
            <a:r>
              <a:rPr sz="1200" dirty="0">
                <a:latin typeface="Arial"/>
                <a:cs typeface="Arial"/>
              </a:rPr>
              <a:t>started </a:t>
            </a:r>
            <a:r>
              <a:rPr sz="1200" spc="-5" dirty="0">
                <a:latin typeface="Arial"/>
                <a:cs typeface="Arial"/>
              </a:rPr>
              <a:t>you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either</a:t>
            </a:r>
            <a:endParaRPr sz="12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265"/>
              </a:spcBef>
            </a:pPr>
            <a:r>
              <a:rPr sz="1200" b="1" spc="-5" dirty="0">
                <a:latin typeface="Arial"/>
                <a:cs typeface="Arial"/>
              </a:rPr>
              <a:t>Stop </a:t>
            </a:r>
            <a:r>
              <a:rPr sz="1200" dirty="0">
                <a:latin typeface="Arial"/>
                <a:cs typeface="Arial"/>
              </a:rPr>
              <a:t>it or </a:t>
            </a:r>
            <a:r>
              <a:rPr sz="1200" b="1" spc="-5" dirty="0">
                <a:latin typeface="Arial"/>
                <a:cs typeface="Arial"/>
              </a:rPr>
              <a:t>Update </a:t>
            </a:r>
            <a:r>
              <a:rPr sz="1200" b="1" dirty="0">
                <a:latin typeface="Arial"/>
                <a:cs typeface="Arial"/>
              </a:rPr>
              <a:t>Frequency </a:t>
            </a:r>
            <a:r>
              <a:rPr sz="1200" spc="-5" dirty="0">
                <a:latin typeface="Arial"/>
                <a:cs typeface="Arial"/>
              </a:rPr>
              <a:t>any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16100"/>
              </a:lnSpc>
              <a:spcBef>
                <a:spcPts val="335"/>
              </a:spcBef>
              <a:buClr>
                <a:srgbClr val="EFAB00"/>
              </a:buClr>
              <a:buSzPct val="120833"/>
              <a:buAutoNum type="arabicPeriod" startAt="5"/>
              <a:tabLst>
                <a:tab pos="354965" algn="l"/>
                <a:tab pos="355600" algn="l"/>
              </a:tabLst>
            </a:pPr>
            <a:r>
              <a:rPr sz="1200" spc="-40" dirty="0">
                <a:latin typeface="Arial"/>
                <a:cs typeface="Arial"/>
              </a:rPr>
              <a:t>You </a:t>
            </a:r>
            <a:r>
              <a:rPr sz="1200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navigate </a:t>
            </a:r>
            <a:r>
              <a:rPr sz="1200" dirty="0">
                <a:latin typeface="Arial"/>
                <a:cs typeface="Arial"/>
              </a:rPr>
              <a:t>back to the </a:t>
            </a:r>
            <a:r>
              <a:rPr sz="1200" spc="-20" dirty="0">
                <a:latin typeface="Arial"/>
                <a:cs typeface="Arial"/>
              </a:rPr>
              <a:t>“</a:t>
            </a:r>
            <a:r>
              <a:rPr sz="1200" b="1" spc="-20" dirty="0">
                <a:latin typeface="Arial"/>
                <a:cs typeface="Arial"/>
              </a:rPr>
              <a:t>Tax </a:t>
            </a:r>
            <a:r>
              <a:rPr sz="1200" b="1" spc="-5" dirty="0">
                <a:latin typeface="Arial"/>
                <a:cs typeface="Arial"/>
              </a:rPr>
              <a:t>Invoicing </a:t>
            </a:r>
            <a:r>
              <a:rPr sz="1200" b="1" dirty="0">
                <a:latin typeface="Arial"/>
                <a:cs typeface="Arial"/>
              </a:rPr>
              <a:t>and  </a:t>
            </a:r>
            <a:r>
              <a:rPr sz="1200" b="1" spc="-10" dirty="0">
                <a:latin typeface="Arial"/>
                <a:cs typeface="Arial"/>
              </a:rPr>
              <a:t>Archiving</a:t>
            </a:r>
            <a:r>
              <a:rPr sz="1200" spc="-10" dirty="0">
                <a:latin typeface="Arial"/>
                <a:cs typeface="Arial"/>
              </a:rPr>
              <a:t>” </a:t>
            </a:r>
            <a:r>
              <a:rPr sz="1200" dirty="0">
                <a:latin typeface="Arial"/>
                <a:cs typeface="Arial"/>
              </a:rPr>
              <a:t>screen </a:t>
            </a:r>
            <a:r>
              <a:rPr sz="1200" spc="-5" dirty="0">
                <a:latin typeface="Arial"/>
                <a:cs typeface="Arial"/>
              </a:rPr>
              <a:t>in </a:t>
            </a:r>
            <a:r>
              <a:rPr sz="1200" dirty="0">
                <a:latin typeface="Arial"/>
                <a:cs typeface="Arial"/>
              </a:rPr>
              <a:t>order to </a:t>
            </a:r>
            <a:r>
              <a:rPr sz="1200" spc="-5" dirty="0">
                <a:latin typeface="Arial"/>
                <a:cs typeface="Arial"/>
              </a:rPr>
              <a:t>subscribe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b="1" spc="-15" dirty="0">
                <a:latin typeface="Arial"/>
                <a:cs typeface="Arial"/>
              </a:rPr>
              <a:t>Long-Term  </a:t>
            </a:r>
            <a:r>
              <a:rPr sz="1200" b="1" spc="-5" dirty="0">
                <a:latin typeface="Arial"/>
                <a:cs typeface="Arial"/>
              </a:rPr>
              <a:t>Document </a:t>
            </a:r>
            <a:r>
              <a:rPr sz="1200" b="1" spc="-10" dirty="0">
                <a:latin typeface="Arial"/>
                <a:cs typeface="Arial"/>
              </a:rPr>
              <a:t>Archiving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an integrated archiving solution.  (More </a:t>
            </a:r>
            <a:r>
              <a:rPr sz="1200" dirty="0">
                <a:latin typeface="Arial"/>
                <a:cs typeface="Arial"/>
              </a:rPr>
              <a:t>details </a:t>
            </a:r>
            <a:r>
              <a:rPr sz="1200" spc="-5" dirty="0">
                <a:latin typeface="Arial"/>
                <a:cs typeface="Arial"/>
              </a:rPr>
              <a:t>within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Terms </a:t>
            </a:r>
            <a:r>
              <a:rPr sz="1200" spc="-5" dirty="0">
                <a:latin typeface="Arial"/>
                <a:cs typeface="Arial"/>
              </a:rPr>
              <a:t>and Policies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link.)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4995" y="1994422"/>
            <a:ext cx="2464000" cy="2931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0128" y="1455419"/>
            <a:ext cx="227075" cy="224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93026" y="1459229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77118" y="5140793"/>
            <a:ext cx="3935589" cy="598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0620" y="5382767"/>
            <a:ext cx="227076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39640" y="5090159"/>
            <a:ext cx="3977640" cy="7137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93370">
              <a:lnSpc>
                <a:spcPct val="100000"/>
              </a:lnSpc>
              <a:spcBef>
                <a:spcPts val="950"/>
              </a:spcBef>
            </a:pPr>
            <a:r>
              <a:rPr sz="1200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20128" y="2799588"/>
            <a:ext cx="227075" cy="225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83352" y="1961388"/>
            <a:ext cx="2490470" cy="29978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687705" algn="r">
              <a:lnSpc>
                <a:spcPct val="100000"/>
              </a:lnSpc>
              <a:spcBef>
                <a:spcPts val="755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2415666"/>
            <a:ext cx="5786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4. Creating</a:t>
            </a:r>
            <a:r>
              <a:rPr sz="4800" spc="-50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Invoices</a:t>
            </a: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2223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 Flip</a:t>
            </a:r>
            <a:r>
              <a:rPr spc="-130" dirty="0"/>
              <a:t> </a:t>
            </a:r>
            <a:r>
              <a:rPr dirty="0"/>
              <a:t>Invoice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71396"/>
            <a:ext cx="5217795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create a </a:t>
            </a:r>
            <a:r>
              <a:rPr sz="1400" spc="-5" dirty="0">
                <a:latin typeface="Arial"/>
                <a:cs typeface="Arial"/>
              </a:rPr>
              <a:t>“PO-Flip” invoice </a:t>
            </a:r>
            <a:r>
              <a:rPr sz="1400" dirty="0">
                <a:latin typeface="Arial"/>
                <a:cs typeface="Arial"/>
              </a:rPr>
              <a:t>(or </a:t>
            </a:r>
            <a:r>
              <a:rPr sz="1400" spc="-5" dirty="0">
                <a:latin typeface="Arial"/>
                <a:cs typeface="Arial"/>
              </a:rPr>
              <a:t>an invoice derived </a:t>
            </a:r>
            <a:r>
              <a:rPr sz="1400" dirty="0">
                <a:latin typeface="Arial"/>
                <a:cs typeface="Arial"/>
              </a:rPr>
              <a:t>from a PO </a:t>
            </a:r>
            <a:r>
              <a:rPr sz="1400" spc="-5" dirty="0">
                <a:latin typeface="Arial"/>
                <a:cs typeface="Arial"/>
              </a:rPr>
              <a:t>that  you received </a:t>
            </a:r>
            <a:r>
              <a:rPr sz="1400" spc="-10" dirty="0">
                <a:latin typeface="Arial"/>
                <a:cs typeface="Arial"/>
              </a:rPr>
              <a:t>via </a:t>
            </a:r>
            <a:r>
              <a:rPr sz="1400" dirty="0">
                <a:latin typeface="Arial"/>
                <a:cs typeface="Arial"/>
              </a:rPr>
              <a:t>the Ariba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Network):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2055088"/>
            <a:ext cx="5278755" cy="25425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5600" marR="92710" indent="-342900">
              <a:lnSpc>
                <a:spcPts val="2000"/>
              </a:lnSpc>
              <a:spcBef>
                <a:spcPts val="22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From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home </a:t>
            </a:r>
            <a:r>
              <a:rPr sz="1400" dirty="0">
                <a:latin typeface="Arial"/>
                <a:cs typeface="Arial"/>
              </a:rPr>
              <a:t>screen </a:t>
            </a:r>
            <a:r>
              <a:rPr sz="1400" spc="-5" dirty="0">
                <a:latin typeface="Arial"/>
                <a:cs typeface="Arial"/>
              </a:rPr>
              <a:t>within your </a:t>
            </a:r>
            <a:r>
              <a:rPr sz="1400" dirty="0">
                <a:latin typeface="Arial"/>
                <a:cs typeface="Arial"/>
              </a:rPr>
              <a:t>Ariba </a:t>
            </a:r>
            <a:r>
              <a:rPr sz="1400" spc="-5" dirty="0">
                <a:latin typeface="Arial"/>
                <a:cs typeface="Arial"/>
              </a:rPr>
              <a:t>Network </a:t>
            </a:r>
            <a:r>
              <a:rPr sz="1400" dirty="0">
                <a:latin typeface="Arial"/>
                <a:cs typeface="Arial"/>
              </a:rPr>
              <a:t>account,  </a:t>
            </a:r>
            <a:r>
              <a:rPr sz="1400" spc="-5" dirty="0">
                <a:latin typeface="Arial"/>
                <a:cs typeface="Arial"/>
              </a:rPr>
              <a:t>select </a:t>
            </a:r>
            <a:r>
              <a:rPr sz="1400" dirty="0">
                <a:latin typeface="Arial"/>
                <a:cs typeface="Arial"/>
              </a:rPr>
              <a:t>the “</a:t>
            </a:r>
            <a:r>
              <a:rPr sz="1400" b="1" dirty="0">
                <a:latin typeface="Arial"/>
                <a:cs typeface="Arial"/>
              </a:rPr>
              <a:t>Create</a:t>
            </a:r>
            <a:r>
              <a:rPr sz="1400" dirty="0">
                <a:latin typeface="Arial"/>
                <a:cs typeface="Arial"/>
              </a:rPr>
              <a:t>” </a:t>
            </a:r>
            <a:r>
              <a:rPr sz="1400" spc="-5" dirty="0">
                <a:latin typeface="Arial"/>
                <a:cs typeface="Arial"/>
              </a:rPr>
              <a:t>dropdown menu and select </a:t>
            </a:r>
            <a:r>
              <a:rPr sz="1400" dirty="0">
                <a:latin typeface="Arial"/>
                <a:cs typeface="Arial"/>
              </a:rPr>
              <a:t>“</a:t>
            </a:r>
            <a:r>
              <a:rPr sz="1400" b="1" dirty="0">
                <a:latin typeface="Arial"/>
                <a:cs typeface="Arial"/>
              </a:rPr>
              <a:t>PO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Invoice”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PO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select a </a:t>
            </a:r>
            <a:r>
              <a:rPr sz="1400" b="1" dirty="0">
                <a:latin typeface="Arial"/>
                <a:cs typeface="Arial"/>
              </a:rPr>
              <a:t>PO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number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113799"/>
              </a:lnSpc>
              <a:spcBef>
                <a:spcPts val="3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on the </a:t>
            </a:r>
            <a:r>
              <a:rPr sz="1400" b="1" dirty="0">
                <a:latin typeface="Arial"/>
                <a:cs typeface="Arial"/>
              </a:rPr>
              <a:t>Create </a:t>
            </a:r>
            <a:r>
              <a:rPr sz="1400" b="1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button and then choose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Standard  Invoice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9525" indent="-342900">
              <a:lnSpc>
                <a:spcPct val="117300"/>
              </a:lnSpc>
              <a:spcBef>
                <a:spcPts val="33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automatically pre-populated with </a:t>
            </a:r>
            <a:r>
              <a:rPr sz="1400" dirty="0">
                <a:latin typeface="Arial"/>
                <a:cs typeface="Arial"/>
              </a:rPr>
              <a:t>the PO data.  </a:t>
            </a:r>
            <a:r>
              <a:rPr sz="1400" b="1" spc="-5" dirty="0">
                <a:latin typeface="Arial"/>
                <a:cs typeface="Arial"/>
              </a:rPr>
              <a:t>Complete </a:t>
            </a:r>
            <a:r>
              <a:rPr sz="1400" b="1" dirty="0">
                <a:latin typeface="Arial"/>
                <a:cs typeface="Arial"/>
              </a:rPr>
              <a:t>all fields marked </a:t>
            </a:r>
            <a:r>
              <a:rPr sz="1400" b="1" spc="5" dirty="0">
                <a:latin typeface="Arial"/>
                <a:cs typeface="Arial"/>
              </a:rPr>
              <a:t>with </a:t>
            </a:r>
            <a:r>
              <a:rPr sz="1400" b="1" dirty="0">
                <a:latin typeface="Arial"/>
                <a:cs typeface="Arial"/>
              </a:rPr>
              <a:t>an asterisk and add tax</a:t>
            </a:r>
            <a:r>
              <a:rPr sz="1400" b="1" spc="-2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as  </a:t>
            </a:r>
            <a:r>
              <a:rPr sz="1400" b="1" spc="-5" dirty="0">
                <a:latin typeface="Arial"/>
                <a:cs typeface="Arial"/>
              </a:rPr>
              <a:t>applicable</a:t>
            </a:r>
            <a:r>
              <a:rPr sz="1400" spc="-5" dirty="0">
                <a:latin typeface="Arial"/>
                <a:cs typeface="Arial"/>
              </a:rPr>
              <a:t>. Review your invoice </a:t>
            </a:r>
            <a:r>
              <a:rPr sz="1400" dirty="0">
                <a:latin typeface="Arial"/>
                <a:cs typeface="Arial"/>
              </a:rPr>
              <a:t>for accuracy on the </a:t>
            </a:r>
            <a:r>
              <a:rPr sz="1400" b="1" spc="-5" dirty="0">
                <a:latin typeface="Arial"/>
                <a:cs typeface="Arial"/>
              </a:rPr>
              <a:t>Review  </a:t>
            </a:r>
            <a:r>
              <a:rPr sz="1400" dirty="0">
                <a:latin typeface="Arial"/>
                <a:cs typeface="Arial"/>
              </a:rPr>
              <a:t>page. If no changes are needed, click </a:t>
            </a:r>
            <a:r>
              <a:rPr sz="1400" b="1" spc="-5" dirty="0">
                <a:latin typeface="Arial"/>
                <a:cs typeface="Arial"/>
              </a:rPr>
              <a:t>Submit </a:t>
            </a:r>
            <a:r>
              <a:rPr sz="1400" dirty="0">
                <a:latin typeface="Arial"/>
                <a:cs typeface="Arial"/>
              </a:rPr>
              <a:t>to send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4458013"/>
            <a:ext cx="1791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lang="en-US" sz="1400" dirty="0">
                <a:latin typeface="Arial"/>
                <a:cs typeface="Arial"/>
              </a:rPr>
              <a:t>Moog Inc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74664" y="1511808"/>
            <a:ext cx="2638043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8807" y="1933955"/>
            <a:ext cx="227075" cy="22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70091" y="1507236"/>
            <a:ext cx="2647315" cy="9804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R="56261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5691" y="4870054"/>
            <a:ext cx="2597016" cy="1351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74664" y="2609088"/>
            <a:ext cx="2638043" cy="2087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8807" y="4006596"/>
            <a:ext cx="227075" cy="225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70091" y="2604516"/>
            <a:ext cx="2647315" cy="20974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R="56261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73008" y="4870915"/>
            <a:ext cx="1927919" cy="1333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88807" y="5082540"/>
            <a:ext cx="227075" cy="225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70091" y="4818888"/>
            <a:ext cx="2647315" cy="14116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R="56261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79720" y="5082540"/>
            <a:ext cx="227076" cy="225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16679" y="4818888"/>
            <a:ext cx="1988820" cy="14116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R="36068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16229"/>
            <a:ext cx="2325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PO Flip</a:t>
            </a:r>
            <a:r>
              <a:rPr spc="-140" dirty="0"/>
              <a:t> </a:t>
            </a:r>
            <a:r>
              <a:rPr dirty="0"/>
              <a:t>Invoice-  </a:t>
            </a:r>
            <a:r>
              <a:rPr spc="-5" dirty="0"/>
              <a:t>Header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2978"/>
            <a:ext cx="4971415" cy="6724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automatically pre-populated with the PO data.  Complete all fields marked with an asterisk and add tax as  </a:t>
            </a:r>
            <a:r>
              <a:rPr sz="1400" dirty="0">
                <a:latin typeface="Arial"/>
                <a:cs typeface="Arial"/>
              </a:rPr>
              <a:t>applicable.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2206879"/>
            <a:ext cx="4972050" cy="270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820"/>
              </a:lnSpc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Enter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Invoice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#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which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is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unique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number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664"/>
              </a:lnSpc>
            </a:pP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identification. The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Date* </a:t>
            </a:r>
            <a:r>
              <a:rPr sz="1400" spc="-5" dirty="0">
                <a:latin typeface="Arial"/>
                <a:cs typeface="Arial"/>
              </a:rPr>
              <a:t>will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auto-populate.</a:t>
            </a:r>
            <a:endParaRPr sz="1400">
              <a:latin typeface="Arial"/>
              <a:cs typeface="Arial"/>
            </a:endParaRPr>
          </a:p>
          <a:p>
            <a:pPr marL="355600" marR="6350" indent="-342900" algn="just">
              <a:lnSpc>
                <a:spcPts val="1689"/>
              </a:lnSpc>
              <a:spcBef>
                <a:spcPts val="67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</a:t>
            </a:r>
            <a:r>
              <a:rPr sz="1400" b="1" spc="-20" dirty="0">
                <a:latin typeface="Arial"/>
                <a:cs typeface="Arial"/>
              </a:rPr>
              <a:t>Remit-To </a:t>
            </a:r>
            <a:r>
              <a:rPr sz="1400" spc="-5" dirty="0">
                <a:latin typeface="Arial"/>
                <a:cs typeface="Arial"/>
              </a:rPr>
              <a:t>address from the </a:t>
            </a:r>
            <a:r>
              <a:rPr sz="1400" spc="-10" dirty="0">
                <a:latin typeface="Arial"/>
                <a:cs typeface="Arial"/>
              </a:rPr>
              <a:t>drop down </a:t>
            </a:r>
            <a:r>
              <a:rPr sz="1400" spc="-5" dirty="0">
                <a:latin typeface="Arial"/>
                <a:cs typeface="Arial"/>
              </a:rPr>
              <a:t>box </a:t>
            </a:r>
            <a:r>
              <a:rPr sz="1400" dirty="0">
                <a:latin typeface="Arial"/>
                <a:cs typeface="Arial"/>
              </a:rPr>
              <a:t>if </a:t>
            </a:r>
            <a:r>
              <a:rPr sz="1400" spc="-10" dirty="0">
                <a:latin typeface="Arial"/>
                <a:cs typeface="Arial"/>
              </a:rPr>
              <a:t>you 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entered </a:t>
            </a:r>
            <a:r>
              <a:rPr sz="1400" spc="-5" dirty="0">
                <a:latin typeface="Arial"/>
                <a:cs typeface="Arial"/>
              </a:rPr>
              <a:t>more </a:t>
            </a:r>
            <a:r>
              <a:rPr sz="1400" dirty="0">
                <a:latin typeface="Arial"/>
                <a:cs typeface="Arial"/>
              </a:rPr>
              <a:t>than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one.</a:t>
            </a:r>
            <a:endParaRPr sz="1400">
              <a:latin typeface="Arial"/>
              <a:cs typeface="Arial"/>
            </a:endParaRPr>
          </a:p>
          <a:p>
            <a:pPr marL="355600" marR="8255" indent="-342900" algn="just">
              <a:lnSpc>
                <a:spcPts val="1700"/>
              </a:lnSpc>
              <a:spcBef>
                <a:spcPts val="61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40" dirty="0">
                <a:latin typeface="Arial"/>
                <a:cs typeface="Arial"/>
              </a:rPr>
              <a:t>Tax </a:t>
            </a:r>
            <a:r>
              <a:rPr sz="1400" b="1" spc="-5" dirty="0">
                <a:latin typeface="Arial"/>
                <a:cs typeface="Arial"/>
              </a:rPr>
              <a:t>and </a:t>
            </a:r>
            <a:r>
              <a:rPr sz="1400" b="1" spc="-10" dirty="0">
                <a:latin typeface="Arial"/>
                <a:cs typeface="Arial"/>
              </a:rPr>
              <a:t>Shipping </a:t>
            </a:r>
            <a:r>
              <a:rPr sz="1400" b="1" spc="-5" dirty="0">
                <a:latin typeface="Arial"/>
                <a:cs typeface="Arial"/>
              </a:rPr>
              <a:t>can be entered </a:t>
            </a:r>
            <a:r>
              <a:rPr sz="1400" spc="-1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either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Header </a:t>
            </a:r>
            <a:r>
              <a:rPr sz="1400" spc="-15" dirty="0">
                <a:latin typeface="Arial"/>
                <a:cs typeface="Arial"/>
              </a:rPr>
              <a:t>or  </a:t>
            </a:r>
            <a:r>
              <a:rPr sz="1400" spc="-5" dirty="0">
                <a:latin typeface="Arial"/>
                <a:cs typeface="Arial"/>
              </a:rPr>
              <a:t>Line level by </a:t>
            </a:r>
            <a:r>
              <a:rPr sz="1400" dirty="0">
                <a:latin typeface="Arial"/>
                <a:cs typeface="Arial"/>
              </a:rPr>
              <a:t>selecting the appropriate radio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button.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99"/>
              </a:lnSpc>
              <a:spcBef>
                <a:spcPts val="305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40" dirty="0">
                <a:latin typeface="Arial"/>
                <a:cs typeface="Arial"/>
              </a:rPr>
              <a:t>You </a:t>
            </a:r>
            <a:r>
              <a:rPr sz="1400" b="1" spc="-5" dirty="0">
                <a:latin typeface="Arial"/>
                <a:cs typeface="Arial"/>
              </a:rPr>
              <a:t>can also add </a:t>
            </a:r>
            <a:r>
              <a:rPr sz="1400" b="1" dirty="0">
                <a:latin typeface="Arial"/>
                <a:cs typeface="Arial"/>
              </a:rPr>
              <a:t>some </a:t>
            </a:r>
            <a:r>
              <a:rPr sz="1400" b="1" spc="-10" dirty="0">
                <a:latin typeface="Arial"/>
                <a:cs typeface="Arial"/>
              </a:rPr>
              <a:t>additional </a:t>
            </a:r>
            <a:r>
              <a:rPr sz="1400" b="1" spc="-5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the  Header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invoice such as: Special Handling, Payment  </a:t>
            </a:r>
            <a:r>
              <a:rPr sz="1400" spc="-35" dirty="0">
                <a:latin typeface="Arial"/>
                <a:cs typeface="Arial"/>
              </a:rPr>
              <a:t>Term, </a:t>
            </a:r>
            <a:r>
              <a:rPr sz="1400" spc="-5" dirty="0">
                <a:latin typeface="Arial"/>
                <a:cs typeface="Arial"/>
              </a:rPr>
              <a:t>Comment, Attachment**, Shipping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Documents</a:t>
            </a:r>
            <a:endParaRPr sz="1400">
              <a:latin typeface="Arial"/>
              <a:cs typeface="Arial"/>
            </a:endParaRPr>
          </a:p>
          <a:p>
            <a:pPr marL="355600" marR="6350" indent="-342900" algn="just">
              <a:lnSpc>
                <a:spcPts val="1700"/>
              </a:lnSpc>
              <a:spcBef>
                <a:spcPts val="65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Scroll </a:t>
            </a:r>
            <a:r>
              <a:rPr sz="1400" spc="-5" dirty="0">
                <a:latin typeface="Arial"/>
                <a:cs typeface="Arial"/>
              </a:rPr>
              <a:t>down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Line </a:t>
            </a:r>
            <a:r>
              <a:rPr sz="1400" spc="-10" dirty="0">
                <a:latin typeface="Arial"/>
                <a:cs typeface="Arial"/>
              </a:rPr>
              <a:t>items </a:t>
            </a:r>
            <a:r>
              <a:rPr sz="1400" spc="-5" dirty="0">
                <a:latin typeface="Arial"/>
                <a:cs typeface="Arial"/>
              </a:rPr>
              <a:t>section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select the line  items being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02" y="4964429"/>
            <a:ext cx="4972050" cy="6711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5"/>
              </a:spcBef>
            </a:pPr>
            <a:r>
              <a:rPr sz="1400" spc="-5" dirty="0">
                <a:latin typeface="Arial"/>
                <a:cs typeface="Arial"/>
              </a:rPr>
              <a:t>Note: Support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additional </a:t>
            </a:r>
            <a:r>
              <a:rPr sz="1400" spc="-10" dirty="0">
                <a:latin typeface="Arial"/>
                <a:cs typeface="Arial"/>
              </a:rPr>
              <a:t>Reference </a:t>
            </a:r>
            <a:r>
              <a:rPr sz="1400" spc="-5" dirty="0">
                <a:latin typeface="Arial"/>
                <a:cs typeface="Arial"/>
              </a:rPr>
              <a:t>Documents </a:t>
            </a:r>
            <a:r>
              <a:rPr sz="1400" dirty="0">
                <a:latin typeface="Arial"/>
                <a:cs typeface="Arial"/>
              </a:rPr>
              <a:t>&amp; </a:t>
            </a:r>
            <a:r>
              <a:rPr sz="1400" spc="-5" dirty="0">
                <a:latin typeface="Arial"/>
                <a:cs typeface="Arial"/>
              </a:rPr>
              <a:t>Dates </a:t>
            </a:r>
            <a:r>
              <a:rPr sz="1400" dirty="0">
                <a:latin typeface="Arial"/>
                <a:cs typeface="Arial"/>
              </a:rPr>
              <a:t>is  </a:t>
            </a:r>
            <a:r>
              <a:rPr sz="1400" spc="-5" dirty="0">
                <a:latin typeface="Arial"/>
                <a:cs typeface="Arial"/>
              </a:rPr>
              <a:t>applicable for CSC </a:t>
            </a:r>
            <a:r>
              <a:rPr sz="1400" spc="-10" dirty="0">
                <a:latin typeface="Arial"/>
                <a:cs typeface="Arial"/>
              </a:rPr>
              <a:t>customers only; </a:t>
            </a:r>
            <a:r>
              <a:rPr sz="1400" spc="-5" dirty="0">
                <a:latin typeface="Arial"/>
                <a:cs typeface="Arial"/>
              </a:rPr>
              <a:t>Attachment file size should  not exceed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40MB.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1580" y="1631135"/>
            <a:ext cx="2901127" cy="1404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9411" y="2234183"/>
            <a:ext cx="227076" cy="224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6364" y="2746248"/>
            <a:ext cx="225552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25667" y="1507236"/>
            <a:ext cx="2992120" cy="15716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R="30226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306070" algn="r">
              <a:lnSpc>
                <a:spcPct val="100000"/>
              </a:lnSpc>
              <a:spcBef>
                <a:spcPts val="1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95686" y="3371050"/>
            <a:ext cx="2878470" cy="385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9411" y="3317747"/>
            <a:ext cx="227076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33288" y="3276600"/>
            <a:ext cx="2984500" cy="5232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R="302260" algn="r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49776" y="4074136"/>
            <a:ext cx="2809117" cy="322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6364" y="4059935"/>
            <a:ext cx="225552" cy="225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9864" y="3994403"/>
            <a:ext cx="2947670" cy="4819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R="306070" algn="r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40268" y="4764023"/>
            <a:ext cx="220979" cy="219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10118" y="4792535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62216" y="4675632"/>
            <a:ext cx="1650492" cy="1790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6364" y="5068823"/>
            <a:ext cx="225552" cy="225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57643" y="4671059"/>
            <a:ext cx="1659889" cy="18002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R="30607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16229"/>
            <a:ext cx="2325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PO Flip</a:t>
            </a:r>
            <a:r>
              <a:rPr spc="-140" dirty="0"/>
              <a:t> </a:t>
            </a:r>
            <a:r>
              <a:rPr dirty="0"/>
              <a:t>Invoice-  Line</a:t>
            </a:r>
            <a:r>
              <a:rPr spc="-20" dirty="0"/>
              <a:t> </a:t>
            </a:r>
            <a:r>
              <a:rPr dirty="0"/>
              <a:t>Items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2978"/>
            <a:ext cx="5143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Line </a:t>
            </a:r>
            <a:r>
              <a:rPr sz="1400" dirty="0">
                <a:latin typeface="Arial"/>
                <a:cs typeface="Arial"/>
              </a:rPr>
              <a:t>Items section </a:t>
            </a:r>
            <a:r>
              <a:rPr sz="1400" spc="-5" dirty="0">
                <a:latin typeface="Arial"/>
                <a:cs typeface="Arial"/>
              </a:rPr>
              <a:t>shows </a:t>
            </a:r>
            <a:r>
              <a:rPr sz="1400" dirty="0">
                <a:latin typeface="Arial"/>
                <a:cs typeface="Arial"/>
              </a:rPr>
              <a:t>the line </a:t>
            </a:r>
            <a:r>
              <a:rPr sz="1400" spc="-5" dirty="0">
                <a:latin typeface="Arial"/>
                <a:cs typeface="Arial"/>
              </a:rPr>
              <a:t>items </a:t>
            </a:r>
            <a:r>
              <a:rPr sz="1400" dirty="0">
                <a:latin typeface="Arial"/>
                <a:cs typeface="Arial"/>
              </a:rPr>
              <a:t>from the Purchase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Order.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1739161"/>
            <a:ext cx="5617845" cy="33889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Review or update Quantity </a:t>
            </a:r>
            <a:r>
              <a:rPr sz="1400" dirty="0">
                <a:latin typeface="Arial"/>
                <a:cs typeface="Arial"/>
              </a:rPr>
              <a:t>for each line item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invoicing.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400"/>
              </a:lnSpc>
              <a:spcBef>
                <a:spcPts val="315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on the line </a:t>
            </a:r>
            <a:r>
              <a:rPr sz="1400" spc="-10" dirty="0">
                <a:latin typeface="Arial"/>
                <a:cs typeface="Arial"/>
              </a:rPr>
              <a:t>item’s </a:t>
            </a:r>
            <a:r>
              <a:rPr sz="1400" spc="-5" dirty="0">
                <a:latin typeface="Arial"/>
                <a:cs typeface="Arial"/>
              </a:rPr>
              <a:t>Green check mark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exclude </a:t>
            </a:r>
            <a:r>
              <a:rPr sz="140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from the  invoice, </a:t>
            </a:r>
            <a:r>
              <a:rPr sz="1400" spc="-1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line item should not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invoiced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click the check box  on the left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item and click Delete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remove </a:t>
            </a:r>
            <a:r>
              <a:rPr sz="1400" spc="-5" dirty="0">
                <a:latin typeface="Arial"/>
                <a:cs typeface="Arial"/>
              </a:rPr>
              <a:t>the line item from  the invoice.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spc="-1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generate another invoice later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bill for that  </a:t>
            </a:r>
            <a:r>
              <a:rPr sz="1400" dirty="0">
                <a:latin typeface="Arial"/>
                <a:cs typeface="Arial"/>
              </a:rPr>
              <a:t>item.</a:t>
            </a:r>
            <a:endParaRPr sz="1400">
              <a:latin typeface="Arial"/>
              <a:cs typeface="Arial"/>
            </a:endParaRPr>
          </a:p>
          <a:p>
            <a:pPr marL="355600" marR="6350" indent="-342900" algn="just">
              <a:lnSpc>
                <a:spcPct val="99600"/>
              </a:lnSpc>
              <a:spcBef>
                <a:spcPts val="380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</a:t>
            </a:r>
            <a:r>
              <a:rPr sz="1400" spc="-5" dirty="0">
                <a:latin typeface="Arial"/>
                <a:cs typeface="Arial"/>
              </a:rPr>
              <a:t>the line item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which tax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to be applied using the Line  Item </a:t>
            </a:r>
            <a:r>
              <a:rPr sz="1400" dirty="0">
                <a:latin typeface="Arial"/>
                <a:cs typeface="Arial"/>
              </a:rPr>
              <a:t># </a:t>
            </a:r>
            <a:r>
              <a:rPr sz="1400" spc="-5" dirty="0">
                <a:latin typeface="Arial"/>
                <a:cs typeface="Arial"/>
              </a:rPr>
              <a:t>checkbox. </a:t>
            </a:r>
            <a:r>
              <a:rPr sz="1400" spc="-8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apply the </a:t>
            </a:r>
            <a:r>
              <a:rPr sz="1400" spc="-10" dirty="0">
                <a:latin typeface="Arial"/>
                <a:cs typeface="Arial"/>
              </a:rPr>
              <a:t>same </a:t>
            </a:r>
            <a:r>
              <a:rPr sz="1400" spc="-5" dirty="0">
                <a:latin typeface="Arial"/>
                <a:cs typeface="Arial"/>
              </a:rPr>
              <a:t>tax to multiple line </a:t>
            </a:r>
            <a:r>
              <a:rPr sz="1400" spc="-10" dirty="0">
                <a:latin typeface="Arial"/>
                <a:cs typeface="Arial"/>
              </a:rPr>
              <a:t>items  </a:t>
            </a:r>
            <a:r>
              <a:rPr sz="1400" dirty="0">
                <a:latin typeface="Arial"/>
                <a:cs typeface="Arial"/>
              </a:rPr>
              <a:t>select those line </a:t>
            </a:r>
            <a:r>
              <a:rPr sz="1400" spc="-5" dirty="0">
                <a:latin typeface="Arial"/>
                <a:cs typeface="Arial"/>
              </a:rPr>
              <a:t>items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be taxed at </a:t>
            </a:r>
            <a:r>
              <a:rPr sz="1400" dirty="0">
                <a:latin typeface="Arial"/>
                <a:cs typeface="Arial"/>
              </a:rPr>
              <a:t>the desired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rate.</a:t>
            </a:r>
            <a:endParaRPr sz="1400">
              <a:latin typeface="Arial"/>
              <a:cs typeface="Arial"/>
            </a:endParaRPr>
          </a:p>
          <a:p>
            <a:pPr marL="355600" marR="6985" indent="-342900" algn="just">
              <a:lnSpc>
                <a:spcPts val="1700"/>
              </a:lnSpc>
              <a:spcBef>
                <a:spcPts val="670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configure additional </a:t>
            </a:r>
            <a:r>
              <a:rPr sz="1400" spc="-60" dirty="0">
                <a:latin typeface="Arial"/>
                <a:cs typeface="Arial"/>
              </a:rPr>
              <a:t>Tax </a:t>
            </a:r>
            <a:r>
              <a:rPr sz="1400" spc="-5" dirty="0">
                <a:latin typeface="Arial"/>
                <a:cs typeface="Arial"/>
              </a:rPr>
              <a:t>Options within the </a:t>
            </a:r>
            <a:r>
              <a:rPr sz="1400" spc="-55" dirty="0">
                <a:latin typeface="Arial"/>
                <a:cs typeface="Arial"/>
              </a:rPr>
              <a:t>Tax </a:t>
            </a:r>
            <a:r>
              <a:rPr sz="1400" spc="-5" dirty="0">
                <a:latin typeface="Arial"/>
                <a:cs typeface="Arial"/>
              </a:rPr>
              <a:t>Category tool,  </a:t>
            </a:r>
            <a:r>
              <a:rPr sz="1400" dirty="0">
                <a:latin typeface="Arial"/>
                <a:cs typeface="Arial"/>
              </a:rPr>
              <a:t>use the </a:t>
            </a:r>
            <a:r>
              <a:rPr sz="1400" b="1" spc="-5" dirty="0">
                <a:latin typeface="Arial"/>
                <a:cs typeface="Arial"/>
              </a:rPr>
              <a:t>Configure </a:t>
            </a:r>
            <a:r>
              <a:rPr sz="1400" b="1" spc="-40" dirty="0">
                <a:latin typeface="Arial"/>
                <a:cs typeface="Arial"/>
              </a:rPr>
              <a:t>Tax </a:t>
            </a:r>
            <a:r>
              <a:rPr sz="1400" b="1" spc="5" dirty="0">
                <a:latin typeface="Arial"/>
                <a:cs typeface="Arial"/>
              </a:rPr>
              <a:t>Menu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option.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ts val="1700"/>
              </a:lnSpc>
              <a:spcBef>
                <a:spcPts val="595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Check </a:t>
            </a:r>
            <a:r>
              <a:rPr sz="1400" spc="-60" dirty="0">
                <a:latin typeface="Arial"/>
                <a:cs typeface="Arial"/>
              </a:rPr>
              <a:t>Tax </a:t>
            </a:r>
            <a:r>
              <a:rPr sz="1400" spc="-5" dirty="0">
                <a:latin typeface="Arial"/>
                <a:cs typeface="Arial"/>
              </a:rPr>
              <a:t>Category and use the </a:t>
            </a:r>
            <a:r>
              <a:rPr sz="1400" spc="-10" dirty="0">
                <a:latin typeface="Arial"/>
                <a:cs typeface="Arial"/>
              </a:rPr>
              <a:t>drop </a:t>
            </a:r>
            <a:r>
              <a:rPr sz="1400" spc="-5" dirty="0">
                <a:latin typeface="Arial"/>
                <a:cs typeface="Arial"/>
              </a:rPr>
              <a:t>down to select from the  displayed options. </a:t>
            </a:r>
            <a:r>
              <a:rPr sz="1400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Add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Included Lines. (see Slide </a:t>
            </a:r>
            <a:r>
              <a:rPr sz="1400" spc="-10" dirty="0">
                <a:latin typeface="Arial"/>
                <a:cs typeface="Arial"/>
              </a:rPr>
              <a:t>14 </a:t>
            </a:r>
            <a:r>
              <a:rPr sz="1400" spc="-5" dirty="0">
                <a:latin typeface="Arial"/>
                <a:cs typeface="Arial"/>
              </a:rPr>
              <a:t>for  </a:t>
            </a:r>
            <a:r>
              <a:rPr sz="1400" dirty="0">
                <a:latin typeface="Arial"/>
                <a:cs typeface="Arial"/>
              </a:rPr>
              <a:t>additional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details)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0256" y="1524971"/>
            <a:ext cx="2092452" cy="51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6219" y="1580388"/>
            <a:ext cx="227075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15683" y="1507236"/>
            <a:ext cx="2101850" cy="6083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609600" algn="ctr">
              <a:lnSpc>
                <a:spcPct val="100000"/>
              </a:lnSpc>
              <a:spcBef>
                <a:spcPts val="70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7548" y="2284345"/>
            <a:ext cx="2065159" cy="1572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7076" y="2886455"/>
            <a:ext cx="225551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15683" y="2257044"/>
            <a:ext cx="2101850" cy="16052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589280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3515" y="4049913"/>
            <a:ext cx="2089192" cy="412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7076" y="4055364"/>
            <a:ext cx="225551" cy="225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05016" y="3998976"/>
            <a:ext cx="2112645" cy="5562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600075" algn="ctr">
              <a:lnSpc>
                <a:spcPct val="100000"/>
              </a:lnSpc>
              <a:spcBef>
                <a:spcPts val="58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40074" y="4706118"/>
            <a:ext cx="2072633" cy="10165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5364" y="4882896"/>
            <a:ext cx="217932" cy="225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26352" y="4696967"/>
            <a:ext cx="2091055" cy="10306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0896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30923" y="5862828"/>
            <a:ext cx="2081783" cy="5471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0792" y="6132576"/>
            <a:ext cx="217931" cy="2255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26352" y="5858255"/>
            <a:ext cx="2091055" cy="5562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599440" algn="ctr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16229"/>
            <a:ext cx="6445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 Flip</a:t>
            </a:r>
            <a:r>
              <a:rPr spc="-40" dirty="0"/>
              <a:t> </a:t>
            </a:r>
            <a:r>
              <a:rPr spc="-5" dirty="0"/>
              <a:t>Invoice-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Additional </a:t>
            </a:r>
            <a:r>
              <a:rPr spc="-65" dirty="0"/>
              <a:t>Tax </a:t>
            </a:r>
            <a:r>
              <a:rPr dirty="0"/>
              <a:t>Options </a:t>
            </a:r>
            <a:r>
              <a:rPr spc="-5" dirty="0"/>
              <a:t>&amp; </a:t>
            </a:r>
            <a:r>
              <a:rPr dirty="0"/>
              <a:t>Line Item</a:t>
            </a:r>
            <a:r>
              <a:rPr spc="-15" dirty="0"/>
              <a:t> </a:t>
            </a:r>
            <a:r>
              <a:rPr spc="-5" dirty="0"/>
              <a:t>Shipping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2978"/>
            <a:ext cx="4306570" cy="6724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0"/>
              </a:spcBef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configure additional tax options click Configure </a:t>
            </a:r>
            <a:r>
              <a:rPr sz="1400" spc="-60" dirty="0">
                <a:latin typeface="Arial"/>
                <a:cs typeface="Arial"/>
              </a:rPr>
              <a:t>Tax  </a:t>
            </a:r>
            <a:r>
              <a:rPr sz="1400" spc="-5" dirty="0">
                <a:latin typeface="Arial"/>
                <a:cs typeface="Arial"/>
              </a:rPr>
              <a:t>Menu under the </a:t>
            </a:r>
            <a:r>
              <a:rPr sz="1400" spc="-60" dirty="0">
                <a:latin typeface="Arial"/>
                <a:cs typeface="Arial"/>
              </a:rPr>
              <a:t>Tax </a:t>
            </a:r>
            <a:r>
              <a:rPr sz="1400" spc="-5" dirty="0">
                <a:latin typeface="Arial"/>
                <a:cs typeface="Arial"/>
              </a:rPr>
              <a:t>Category </a:t>
            </a:r>
            <a:r>
              <a:rPr sz="1400" dirty="0">
                <a:latin typeface="Arial"/>
                <a:cs typeface="Arial"/>
              </a:rPr>
              <a:t>drop </a:t>
            </a:r>
            <a:r>
              <a:rPr sz="1400" spc="-10" dirty="0">
                <a:latin typeface="Arial"/>
                <a:cs typeface="Arial"/>
              </a:rPr>
              <a:t>down. </a:t>
            </a:r>
            <a:r>
              <a:rPr sz="1400" spc="-5" dirty="0">
                <a:latin typeface="Arial"/>
                <a:cs typeface="Arial"/>
              </a:rPr>
              <a:t>Create new  </a:t>
            </a:r>
            <a:r>
              <a:rPr sz="1400" dirty="0">
                <a:latin typeface="Arial"/>
                <a:cs typeface="Arial"/>
              </a:rPr>
              <a:t>tax categories </a:t>
            </a:r>
            <a:r>
              <a:rPr sz="1400" spc="-5" dirty="0">
                <a:latin typeface="Arial"/>
                <a:cs typeface="Arial"/>
              </a:rPr>
              <a:t>and as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needed.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2206879"/>
            <a:ext cx="4305935" cy="292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820"/>
              </a:lnSpc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apply </a:t>
            </a:r>
            <a:r>
              <a:rPr sz="1400" spc="-10" dirty="0">
                <a:latin typeface="Arial"/>
                <a:cs typeface="Arial"/>
              </a:rPr>
              <a:t>different </a:t>
            </a:r>
            <a:r>
              <a:rPr sz="1400" spc="-5" dirty="0">
                <a:latin typeface="Arial"/>
                <a:cs typeface="Arial"/>
              </a:rPr>
              <a:t>tax rates to each </a:t>
            </a:r>
            <a:r>
              <a:rPr sz="1400" dirty="0">
                <a:latin typeface="Arial"/>
                <a:cs typeface="Arial"/>
              </a:rPr>
              <a:t>line item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select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664"/>
              </a:lnSpc>
            </a:pPr>
            <a:r>
              <a:rPr sz="1400" dirty="0">
                <a:latin typeface="Arial"/>
                <a:cs typeface="Arial"/>
              </a:rPr>
              <a:t>the </a:t>
            </a:r>
            <a:r>
              <a:rPr sz="1400" b="1" spc="-5" dirty="0">
                <a:latin typeface="Arial"/>
                <a:cs typeface="Arial"/>
              </a:rPr>
              <a:t>Line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Item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835025" indent="-342900">
              <a:lnSpc>
                <a:spcPct val="99600"/>
              </a:lnSpc>
              <a:spcBef>
                <a:spcPts val="380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b="1" spc="-5" dirty="0">
                <a:latin typeface="Arial"/>
                <a:cs typeface="Arial"/>
              </a:rPr>
              <a:t>Line </a:t>
            </a:r>
            <a:r>
              <a:rPr sz="1400" b="1" dirty="0">
                <a:latin typeface="Arial"/>
                <a:cs typeface="Arial"/>
              </a:rPr>
              <a:t>Item </a:t>
            </a:r>
            <a:r>
              <a:rPr sz="1400" b="1" spc="-10" dirty="0">
                <a:latin typeface="Arial"/>
                <a:cs typeface="Arial"/>
              </a:rPr>
              <a:t>Actions </a:t>
            </a:r>
            <a:r>
              <a:rPr sz="1400" b="1" dirty="0">
                <a:latin typeface="Arial"/>
                <a:cs typeface="Arial"/>
              </a:rPr>
              <a:t>&gt; </a:t>
            </a:r>
            <a:r>
              <a:rPr sz="1400" b="1" spc="-20" dirty="0">
                <a:latin typeface="Arial"/>
                <a:cs typeface="Arial"/>
              </a:rPr>
              <a:t>Add </a:t>
            </a:r>
            <a:r>
              <a:rPr sz="1400" b="1" dirty="0">
                <a:latin typeface="Arial"/>
                <a:cs typeface="Arial"/>
              </a:rPr>
              <a:t>&gt; </a:t>
            </a:r>
            <a:r>
              <a:rPr sz="1400" b="1" spc="-30" dirty="0">
                <a:latin typeface="Arial"/>
                <a:cs typeface="Arial"/>
              </a:rPr>
              <a:t>Tax</a:t>
            </a:r>
            <a:r>
              <a:rPr sz="1400" spc="-30" dirty="0">
                <a:latin typeface="Arial"/>
                <a:cs typeface="Arial"/>
              </a:rPr>
              <a:t>.  </a:t>
            </a:r>
            <a:r>
              <a:rPr sz="1400" spc="-5" dirty="0">
                <a:latin typeface="Arial"/>
                <a:cs typeface="Arial"/>
              </a:rPr>
              <a:t>Upon </a:t>
            </a:r>
            <a:r>
              <a:rPr sz="1400" b="1" dirty="0">
                <a:latin typeface="Arial"/>
                <a:cs typeface="Arial"/>
              </a:rPr>
              <a:t>refresh</a:t>
            </a:r>
            <a:r>
              <a:rPr sz="1400" dirty="0">
                <a:latin typeface="Arial"/>
                <a:cs typeface="Arial"/>
              </a:rPr>
              <a:t>, the </a:t>
            </a:r>
            <a:r>
              <a:rPr sz="1400" spc="-55" dirty="0">
                <a:latin typeface="Arial"/>
                <a:cs typeface="Arial"/>
              </a:rPr>
              <a:t>Tax </a:t>
            </a:r>
            <a:r>
              <a:rPr sz="1400" dirty="0">
                <a:latin typeface="Arial"/>
                <a:cs typeface="Arial"/>
              </a:rPr>
              <a:t>fields </a:t>
            </a:r>
            <a:r>
              <a:rPr sz="1400" spc="-5" dirty="0">
                <a:latin typeface="Arial"/>
                <a:cs typeface="Arial"/>
              </a:rPr>
              <a:t>will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display  for each selected line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item.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a tax line </a:t>
            </a:r>
            <a:r>
              <a:rPr sz="1400" spc="-5" dirty="0">
                <a:latin typeface="Arial"/>
                <a:cs typeface="Arial"/>
              </a:rPr>
              <a:t>item, </a:t>
            </a:r>
            <a:r>
              <a:rPr sz="1400" dirty="0">
                <a:latin typeface="Arial"/>
                <a:cs typeface="Arial"/>
              </a:rPr>
              <a:t>click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Remove.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99"/>
              </a:lnSpc>
              <a:spcBef>
                <a:spcPts val="31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Within </a:t>
            </a:r>
            <a:r>
              <a:rPr sz="1400" spc="-5" dirty="0">
                <a:latin typeface="Arial"/>
                <a:cs typeface="Arial"/>
              </a:rPr>
              <a:t>each </a:t>
            </a:r>
            <a:r>
              <a:rPr sz="1400" dirty="0">
                <a:latin typeface="Arial"/>
                <a:cs typeface="Arial"/>
              </a:rPr>
              <a:t>line </a:t>
            </a:r>
            <a:r>
              <a:rPr sz="1400" spc="-10" dirty="0">
                <a:latin typeface="Arial"/>
                <a:cs typeface="Arial"/>
              </a:rPr>
              <a:t>item, </a:t>
            </a:r>
            <a:r>
              <a:rPr sz="1400" spc="-5" dirty="0">
                <a:latin typeface="Arial"/>
                <a:cs typeface="Arial"/>
              </a:rPr>
              <a:t>select </a:t>
            </a:r>
            <a:r>
              <a:rPr sz="1400" spc="-20" dirty="0">
                <a:latin typeface="Arial"/>
                <a:cs typeface="Arial"/>
              </a:rPr>
              <a:t>Category, </a:t>
            </a:r>
            <a:r>
              <a:rPr sz="1400" spc="-5" dirty="0">
                <a:latin typeface="Arial"/>
                <a:cs typeface="Arial"/>
              </a:rPr>
              <a:t>then either  populate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Rate(%)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5" dirty="0">
                <a:latin typeface="Arial"/>
                <a:cs typeface="Arial"/>
              </a:rPr>
              <a:t>Tax </a:t>
            </a:r>
            <a:r>
              <a:rPr sz="1400" spc="-5" dirty="0">
                <a:latin typeface="Arial"/>
                <a:cs typeface="Arial"/>
              </a:rPr>
              <a:t>Amount. Click  </a:t>
            </a:r>
            <a:r>
              <a:rPr sz="1400" dirty="0">
                <a:latin typeface="Arial"/>
                <a:cs typeface="Arial"/>
              </a:rPr>
              <a:t>Update.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ts val="1700"/>
              </a:lnSpc>
              <a:spcBef>
                <a:spcPts val="655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line level shipping has been selected at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line  level, enter shipping cost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applicable line  </a:t>
            </a:r>
            <a:r>
              <a:rPr sz="1400" dirty="0">
                <a:latin typeface="Arial"/>
                <a:cs typeface="Arial"/>
              </a:rPr>
              <a:t>items.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8652" y="4078300"/>
            <a:ext cx="3784055" cy="577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1671" y="4119371"/>
            <a:ext cx="225551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8323" y="4041647"/>
            <a:ext cx="383921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2474595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72043" y="1621309"/>
            <a:ext cx="725548" cy="1714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25383" y="1629155"/>
            <a:ext cx="227075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67471" y="1507236"/>
            <a:ext cx="749935" cy="18669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95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0566" y="1569296"/>
            <a:ext cx="2820497" cy="2022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5576" y="1635251"/>
            <a:ext cx="225551" cy="224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5576" y="2089404"/>
            <a:ext cx="225551" cy="224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78323" y="1501139"/>
            <a:ext cx="2877820" cy="20955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R="315595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R="315595" algn="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49167" y="5137403"/>
            <a:ext cx="5452110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81671" y="5462015"/>
            <a:ext cx="225551" cy="225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1255" y="5132832"/>
            <a:ext cx="5526405" cy="8858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R="127127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911" y="458470"/>
            <a:ext cx="8521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 </a:t>
            </a:r>
            <a:r>
              <a:rPr dirty="0"/>
              <a:t>Flip</a:t>
            </a:r>
            <a:r>
              <a:rPr spc="-30" dirty="0"/>
              <a:t> </a:t>
            </a:r>
            <a:r>
              <a:rPr spc="-5" dirty="0"/>
              <a:t>Invoice-</a:t>
            </a:r>
          </a:p>
          <a:p>
            <a:pPr marL="12700">
              <a:lnSpc>
                <a:spcPct val="100000"/>
              </a:lnSpc>
              <a:tabLst>
                <a:tab pos="8508365" algn="l"/>
              </a:tabLst>
            </a:pPr>
            <a:r>
              <a:rPr u="sng" dirty="0">
                <a:uFill>
                  <a:solidFill>
                    <a:srgbClr val="666666"/>
                  </a:solidFill>
                </a:uFill>
              </a:rPr>
              <a:t> </a:t>
            </a:r>
            <a:r>
              <a:rPr u="sng" spc="-300" dirty="0">
                <a:uFill>
                  <a:solidFill>
                    <a:srgbClr val="666666"/>
                  </a:solidFill>
                </a:uFill>
              </a:rPr>
              <a:t> </a:t>
            </a:r>
            <a:r>
              <a:rPr u="sng" spc="-5" dirty="0">
                <a:uFill>
                  <a:solidFill>
                    <a:srgbClr val="666666"/>
                  </a:solidFill>
                </a:uFill>
              </a:rPr>
              <a:t>Detail </a:t>
            </a:r>
            <a:r>
              <a:rPr u="sng" dirty="0">
                <a:uFill>
                  <a:solidFill>
                    <a:srgbClr val="666666"/>
                  </a:solidFill>
                </a:uFill>
              </a:rPr>
              <a:t>Line</a:t>
            </a:r>
            <a:r>
              <a:rPr u="sng" spc="-80" dirty="0">
                <a:uFill>
                  <a:solidFill>
                    <a:srgbClr val="666666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666666"/>
                  </a:solidFill>
                </a:uFill>
              </a:rPr>
              <a:t>Items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302" y="1482978"/>
            <a:ext cx="697103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  <a:tabLst>
                <a:tab pos="354965" algn="l"/>
              </a:tabLst>
            </a:pPr>
            <a:r>
              <a:rPr sz="1650" b="1" spc="10" dirty="0">
                <a:solidFill>
                  <a:srgbClr val="EFAB00"/>
                </a:solidFill>
                <a:latin typeface="Arial"/>
                <a:cs typeface="Arial"/>
              </a:rPr>
              <a:t>6.	</a:t>
            </a:r>
            <a:r>
              <a:rPr sz="1400" b="1" spc="-10" dirty="0">
                <a:latin typeface="Arial"/>
                <a:cs typeface="Arial"/>
              </a:rPr>
              <a:t>Additional </a:t>
            </a:r>
            <a:r>
              <a:rPr sz="1400" b="1" spc="-5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be viewed at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Line </a:t>
            </a:r>
            <a:r>
              <a:rPr sz="1400" dirty="0">
                <a:latin typeface="Arial"/>
                <a:cs typeface="Arial"/>
              </a:rPr>
              <a:t>Item </a:t>
            </a:r>
            <a:r>
              <a:rPr sz="1400" spc="-5" dirty="0">
                <a:latin typeface="Arial"/>
                <a:cs typeface="Arial"/>
              </a:rPr>
              <a:t>Level by </a:t>
            </a:r>
            <a:r>
              <a:rPr sz="1400" dirty="0">
                <a:latin typeface="Arial"/>
                <a:cs typeface="Arial"/>
              </a:rPr>
              <a:t>editing a </a:t>
            </a:r>
            <a:r>
              <a:rPr sz="1400" spc="-5" dirty="0">
                <a:latin typeface="Arial"/>
                <a:cs typeface="Arial"/>
              </a:rPr>
              <a:t>Line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Item.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635" y="1932432"/>
            <a:ext cx="2314508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7301" y="1950720"/>
            <a:ext cx="5319971" cy="784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5555" y="1946148"/>
            <a:ext cx="5412105" cy="830580"/>
          </a:xfrm>
          <a:custGeom>
            <a:avLst/>
            <a:gdLst/>
            <a:ahLst/>
            <a:cxnLst/>
            <a:rect l="l" t="t" r="r" b="b"/>
            <a:pathLst>
              <a:path w="5412105" h="830580">
                <a:moveTo>
                  <a:pt x="0" y="830579"/>
                </a:moveTo>
                <a:lnTo>
                  <a:pt x="5411724" y="830579"/>
                </a:lnTo>
                <a:lnTo>
                  <a:pt x="5411724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6064" y="2939047"/>
            <a:ext cx="7174431" cy="3321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1516" y="2895600"/>
            <a:ext cx="7256145" cy="3380740"/>
          </a:xfrm>
          <a:custGeom>
            <a:avLst/>
            <a:gdLst/>
            <a:ahLst/>
            <a:cxnLst/>
            <a:rect l="l" t="t" r="r" b="b"/>
            <a:pathLst>
              <a:path w="7256145" h="3380740">
                <a:moveTo>
                  <a:pt x="0" y="3380231"/>
                </a:moveTo>
                <a:lnTo>
                  <a:pt x="7255764" y="3380231"/>
                </a:lnTo>
                <a:lnTo>
                  <a:pt x="7255764" y="0"/>
                </a:lnTo>
                <a:lnTo>
                  <a:pt x="0" y="0"/>
                </a:lnTo>
                <a:lnTo>
                  <a:pt x="0" y="33802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0051" y="2068067"/>
            <a:ext cx="225552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659" y="1927860"/>
            <a:ext cx="2353310" cy="84455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33718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2145" y="499109"/>
            <a:ext cx="555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 Flip Invoice – Line Item</a:t>
            </a:r>
            <a:r>
              <a:rPr spc="-145" dirty="0"/>
              <a:t> </a:t>
            </a:r>
            <a:r>
              <a:rPr spc="-5" dirty="0"/>
              <a:t>Comments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2978"/>
            <a:ext cx="8442960" cy="1046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marR="5080" indent="-342900">
              <a:lnSpc>
                <a:spcPts val="17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add comments at </a:t>
            </a:r>
            <a:r>
              <a:rPr sz="1400" dirty="0">
                <a:latin typeface="Arial"/>
                <a:cs typeface="Arial"/>
              </a:rPr>
              <a:t>the line </a:t>
            </a:r>
            <a:r>
              <a:rPr sz="1400" spc="-5" dirty="0">
                <a:latin typeface="Arial"/>
                <a:cs typeface="Arial"/>
              </a:rPr>
              <a:t>items select </a:t>
            </a:r>
            <a:r>
              <a:rPr sz="1400" b="1" spc="-10" dirty="0">
                <a:latin typeface="Arial"/>
                <a:cs typeface="Arial"/>
              </a:rPr>
              <a:t>Line </a:t>
            </a:r>
            <a:r>
              <a:rPr sz="1400" b="1" spc="-5" dirty="0">
                <a:latin typeface="Arial"/>
                <a:cs typeface="Arial"/>
              </a:rPr>
              <a:t>Items</a:t>
            </a:r>
            <a:r>
              <a:rPr sz="1400" spc="-5" dirty="0">
                <a:latin typeface="Arial"/>
                <a:cs typeface="Arial"/>
              </a:rPr>
              <a:t>, then click at Line Item </a:t>
            </a:r>
            <a:r>
              <a:rPr sz="1400" b="1" spc="-10" dirty="0">
                <a:latin typeface="Arial"/>
                <a:cs typeface="Arial"/>
              </a:rPr>
              <a:t>Actions &gt;Add </a:t>
            </a:r>
            <a:r>
              <a:rPr sz="1400" b="1" dirty="0">
                <a:latin typeface="Arial"/>
                <a:cs typeface="Arial"/>
              </a:rPr>
              <a:t>&gt;  </a:t>
            </a:r>
            <a:r>
              <a:rPr sz="1400" b="1" spc="-5" dirty="0">
                <a:latin typeface="Arial"/>
                <a:cs typeface="Arial"/>
              </a:rPr>
              <a:t>Comments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Upon </a:t>
            </a:r>
            <a:r>
              <a:rPr sz="1400" dirty="0">
                <a:latin typeface="Arial"/>
                <a:cs typeface="Arial"/>
              </a:rPr>
              <a:t>refresh </a:t>
            </a:r>
            <a:r>
              <a:rPr sz="1400" spc="-5" dirty="0">
                <a:latin typeface="Arial"/>
                <a:cs typeface="Arial"/>
              </a:rPr>
              <a:t>or </a:t>
            </a:r>
            <a:r>
              <a:rPr sz="1400" b="1" spc="-5" dirty="0">
                <a:latin typeface="Arial"/>
                <a:cs typeface="Arial"/>
              </a:rPr>
              <a:t>Update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Comments </a:t>
            </a:r>
            <a:r>
              <a:rPr sz="1400" dirty="0">
                <a:latin typeface="Arial"/>
                <a:cs typeface="Arial"/>
              </a:rPr>
              <a:t>field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spc="-15" dirty="0">
                <a:latin typeface="Arial"/>
                <a:cs typeface="Arial"/>
              </a:rPr>
              <a:t>display. </a:t>
            </a:r>
            <a:r>
              <a:rPr sz="1400" dirty="0">
                <a:latin typeface="Arial"/>
                <a:cs typeface="Arial"/>
              </a:rPr>
              <a:t>Enter applicable </a:t>
            </a:r>
            <a:r>
              <a:rPr sz="1400" spc="-5" dirty="0">
                <a:latin typeface="Arial"/>
                <a:cs typeface="Arial"/>
              </a:rPr>
              <a:t>Comments </a:t>
            </a:r>
            <a:r>
              <a:rPr sz="1400" dirty="0">
                <a:latin typeface="Arial"/>
                <a:cs typeface="Arial"/>
              </a:rPr>
              <a:t>in this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field.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Next.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965" y="5497067"/>
            <a:ext cx="8190574" cy="652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2892" y="5731764"/>
            <a:ext cx="227076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040" y="5492496"/>
            <a:ext cx="8397240" cy="6813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9605" y="2766060"/>
            <a:ext cx="8310964" cy="223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2892" y="3407664"/>
            <a:ext cx="227076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6007" y="3407664"/>
            <a:ext cx="225551" cy="225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0040" y="2761488"/>
            <a:ext cx="8397240" cy="22529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  <a:tabLst>
                <a:tab pos="8197850" algn="l"/>
              </a:tabLst>
            </a:pPr>
            <a:r>
              <a:rPr sz="1200" dirty="0">
                <a:latin typeface="Arial"/>
                <a:cs typeface="Arial"/>
              </a:rPr>
              <a:t>1	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6845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 Flip Invoice – </a:t>
            </a:r>
            <a:r>
              <a:rPr spc="5" dirty="0"/>
              <a:t>with </a:t>
            </a:r>
            <a:r>
              <a:rPr dirty="0"/>
              <a:t>Allowances and</a:t>
            </a:r>
            <a:r>
              <a:rPr spc="-300" dirty="0"/>
              <a:t> </a:t>
            </a:r>
            <a:r>
              <a:rPr spc="-5" dirty="0"/>
              <a:t>Charges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2978"/>
            <a:ext cx="4657725" cy="6724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Allowances and Charges are included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PO, </a:t>
            </a:r>
            <a:r>
              <a:rPr sz="1400" spc="-10" dirty="0">
                <a:latin typeface="Arial"/>
                <a:cs typeface="Arial"/>
              </a:rPr>
              <a:t>these  </a:t>
            </a:r>
            <a:r>
              <a:rPr sz="1400" spc="-5" dirty="0">
                <a:latin typeface="Arial"/>
                <a:cs typeface="Arial"/>
              </a:rPr>
              <a:t>will convert to the Invoice at either Invoice Header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Lined  </a:t>
            </a:r>
            <a:r>
              <a:rPr sz="1400" dirty="0">
                <a:latin typeface="Arial"/>
                <a:cs typeface="Arial"/>
              </a:rPr>
              <a:t>Item </a:t>
            </a:r>
            <a:r>
              <a:rPr sz="1400" spc="-5" dirty="0">
                <a:latin typeface="Arial"/>
                <a:cs typeface="Arial"/>
              </a:rPr>
              <a:t>Level </a:t>
            </a:r>
            <a:r>
              <a:rPr sz="1400" dirty="0">
                <a:latin typeface="Arial"/>
                <a:cs typeface="Arial"/>
              </a:rPr>
              <a:t>based </a:t>
            </a:r>
            <a:r>
              <a:rPr sz="1400" spc="-5" dirty="0">
                <a:latin typeface="Arial"/>
                <a:cs typeface="Arial"/>
              </a:rPr>
              <a:t>on where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2170240"/>
            <a:ext cx="3269615" cy="5759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Header Allowance and</a:t>
            </a:r>
            <a:r>
              <a:rPr sz="1400" b="1" spc="2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Charges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Line level Allowance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2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Charges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872" y="3429000"/>
            <a:ext cx="4834579" cy="1997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2616" y="4405884"/>
            <a:ext cx="227076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040" y="3424428"/>
            <a:ext cx="4874260" cy="20180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72684" y="1614498"/>
            <a:ext cx="3340023" cy="3683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83907" y="4405884"/>
            <a:ext cx="227075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9135" y="1507236"/>
            <a:ext cx="3438525" cy="39319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1176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spc="-10" dirty="0"/>
              <a:t>o</a:t>
            </a:r>
            <a:r>
              <a:rPr dirty="0"/>
              <a:t>ntent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63558" y="6625088"/>
            <a:ext cx="1149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02" y="1417446"/>
            <a:ext cx="4171950" cy="35941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Invoice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Practices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Before </a:t>
            </a:r>
            <a:r>
              <a:rPr sz="1800" b="1" spc="-10" dirty="0">
                <a:latin typeface="Arial"/>
                <a:cs typeface="Arial"/>
              </a:rPr>
              <a:t>you </a:t>
            </a:r>
            <a:r>
              <a:rPr sz="1800" b="1" dirty="0">
                <a:latin typeface="Arial"/>
                <a:cs typeface="Arial"/>
              </a:rPr>
              <a:t>Begin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Invoicing</a:t>
            </a:r>
            <a:endParaRPr sz="18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05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400" spc="-5" dirty="0">
                <a:latin typeface="Arial"/>
                <a:cs typeface="Arial"/>
              </a:rPr>
              <a:t>Viewing Customer Invoice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Rules</a:t>
            </a:r>
            <a:endParaRPr sz="14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400" dirty="0">
                <a:latin typeface="Arial"/>
                <a:cs typeface="Arial"/>
              </a:rPr>
              <a:t>Electronic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Routing and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notifications</a:t>
            </a:r>
            <a:endParaRPr sz="14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400" dirty="0">
                <a:latin typeface="Arial"/>
                <a:cs typeface="Arial"/>
              </a:rPr>
              <a:t>Account </a:t>
            </a:r>
            <a:r>
              <a:rPr sz="1400" spc="-5" dirty="0">
                <a:latin typeface="Arial"/>
                <a:cs typeface="Arial"/>
              </a:rPr>
              <a:t>Configuration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Archival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Creating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Invoices</a:t>
            </a:r>
            <a:endParaRPr sz="18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15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200" dirty="0">
                <a:latin typeface="Arial"/>
                <a:cs typeface="Arial"/>
              </a:rPr>
              <a:t>PO </a:t>
            </a:r>
            <a:r>
              <a:rPr sz="1200" spc="-5" dirty="0">
                <a:latin typeface="Arial"/>
                <a:cs typeface="Arial"/>
              </a:rPr>
              <a:t>Flip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Invoice</a:t>
            </a:r>
            <a:endParaRPr sz="12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200" spc="-5" dirty="0">
                <a:latin typeface="Arial"/>
                <a:cs typeface="Arial"/>
              </a:rPr>
              <a:t>Credit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Invoices</a:t>
            </a:r>
            <a:endParaRPr sz="12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200" dirty="0">
                <a:latin typeface="Arial"/>
                <a:cs typeface="Arial"/>
              </a:rPr>
              <a:t>Contract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Invoice</a:t>
            </a:r>
            <a:endParaRPr sz="12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200" dirty="0">
                <a:latin typeface="Arial"/>
                <a:cs typeface="Arial"/>
              </a:rPr>
              <a:t>CSV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Invoice</a:t>
            </a:r>
            <a:endParaRPr sz="1200">
              <a:latin typeface="Arial"/>
              <a:cs typeface="Arial"/>
            </a:endParaRPr>
          </a:p>
          <a:p>
            <a:pPr marL="774700" lvl="1" indent="-4013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774700" algn="l"/>
                <a:tab pos="775335" algn="l"/>
              </a:tabLst>
            </a:pPr>
            <a:r>
              <a:rPr sz="1200" dirty="0">
                <a:latin typeface="Arial"/>
                <a:cs typeface="Arial"/>
              </a:rPr>
              <a:t>Copy that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Invoice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5791" y="1371727"/>
            <a:ext cx="3647440" cy="1351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Modifying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Invoices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Document </a:t>
            </a:r>
            <a:r>
              <a:rPr sz="1800" b="1" spc="-5" dirty="0">
                <a:latin typeface="Arial"/>
                <a:cs typeface="Arial"/>
              </a:rPr>
              <a:t>Statuses, Searches 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Ariba </a:t>
            </a:r>
            <a:r>
              <a:rPr sz="1800" b="1" dirty="0">
                <a:latin typeface="Arial"/>
                <a:cs typeface="Arial"/>
              </a:rPr>
              <a:t>Network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453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Credit </a:t>
            </a:r>
            <a:r>
              <a:rPr dirty="0"/>
              <a:t>Memo / </a:t>
            </a:r>
            <a:r>
              <a:rPr spc="-5" dirty="0"/>
              <a:t>Negative</a:t>
            </a:r>
            <a:r>
              <a:rPr spc="-45" dirty="0"/>
              <a:t> </a:t>
            </a:r>
            <a:r>
              <a:rPr dirty="0"/>
              <a:t>Invoice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94866"/>
            <a:ext cx="34544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create a credit </a:t>
            </a:r>
            <a:r>
              <a:rPr sz="1400" spc="-5" dirty="0">
                <a:latin typeface="Arial"/>
                <a:cs typeface="Arial"/>
              </a:rPr>
              <a:t>memo </a:t>
            </a:r>
            <a:r>
              <a:rPr sz="1400" dirty="0">
                <a:latin typeface="Arial"/>
                <a:cs typeface="Arial"/>
              </a:rPr>
              <a:t>against an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Invoice,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1751607"/>
            <a:ext cx="3488054" cy="20167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the </a:t>
            </a:r>
            <a:r>
              <a:rPr sz="1400" spc="-5" dirty="0">
                <a:latin typeface="Arial"/>
                <a:cs typeface="Arial"/>
              </a:rPr>
              <a:t>“</a:t>
            </a:r>
            <a:r>
              <a:rPr sz="1400" b="1" spc="-5" dirty="0">
                <a:latin typeface="Arial"/>
                <a:cs typeface="Arial"/>
              </a:rPr>
              <a:t>OUTBOX</a:t>
            </a:r>
            <a:r>
              <a:rPr sz="1400" spc="-5" dirty="0">
                <a:latin typeface="Arial"/>
                <a:cs typeface="Arial"/>
              </a:rPr>
              <a:t>”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tab.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</a:t>
            </a:r>
            <a:r>
              <a:rPr sz="1400" spc="-5" dirty="0">
                <a:latin typeface="Arial"/>
                <a:cs typeface="Arial"/>
              </a:rPr>
              <a:t>your previously </a:t>
            </a:r>
            <a:r>
              <a:rPr sz="1400" dirty="0">
                <a:latin typeface="Arial"/>
                <a:cs typeface="Arial"/>
              </a:rPr>
              <a:t>created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>
              <a:latin typeface="Arial"/>
              <a:cs typeface="Arial"/>
            </a:endParaRPr>
          </a:p>
          <a:p>
            <a:pPr marL="355600" marR="164465" indent="-342900">
              <a:lnSpc>
                <a:spcPts val="1700"/>
              </a:lnSpc>
              <a:spcBef>
                <a:spcPts val="60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the button on the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screen  for </a:t>
            </a:r>
            <a:r>
              <a:rPr sz="1400" b="1" dirty="0">
                <a:latin typeface="Arial"/>
                <a:cs typeface="Arial"/>
              </a:rPr>
              <a:t>Create </a:t>
            </a:r>
            <a:r>
              <a:rPr sz="1400" b="1" spc="-5" dirty="0">
                <a:latin typeface="Arial"/>
                <a:cs typeface="Arial"/>
              </a:rPr>
              <a:t>Line-Item Credit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Memo</a:t>
            </a:r>
            <a:r>
              <a:rPr sz="1400" spc="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100400"/>
              </a:lnSpc>
              <a:spcBef>
                <a:spcPts val="31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Complete </a:t>
            </a:r>
            <a:r>
              <a:rPr sz="1400" dirty="0">
                <a:latin typeface="Arial"/>
                <a:cs typeface="Arial"/>
              </a:rPr>
              <a:t>information in the form of  Credit </a:t>
            </a:r>
            <a:r>
              <a:rPr sz="1400" spc="-5" dirty="0">
                <a:latin typeface="Arial"/>
                <a:cs typeface="Arial"/>
              </a:rPr>
              <a:t>Memo </a:t>
            </a:r>
            <a:r>
              <a:rPr sz="1400" dirty="0">
                <a:latin typeface="Arial"/>
                <a:cs typeface="Arial"/>
              </a:rPr>
              <a:t>(the amount and </a:t>
            </a:r>
            <a:r>
              <a:rPr sz="1400" spc="-5" dirty="0">
                <a:latin typeface="Arial"/>
                <a:cs typeface="Arial"/>
              </a:rPr>
              <a:t>taxes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will  </a:t>
            </a:r>
            <a:r>
              <a:rPr sz="1400" dirty="0">
                <a:latin typeface="Arial"/>
                <a:cs typeface="Arial"/>
              </a:rPr>
              <a:t>automatically be negative). </a:t>
            </a:r>
            <a:r>
              <a:rPr sz="1400" spc="-5" dirty="0">
                <a:latin typeface="Arial"/>
                <a:cs typeface="Arial"/>
              </a:rPr>
              <a:t>Make </a:t>
            </a:r>
            <a:r>
              <a:rPr sz="1400" dirty="0">
                <a:latin typeface="Arial"/>
                <a:cs typeface="Arial"/>
              </a:rPr>
              <a:t>sure  that all required fields marked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02" y="3707280"/>
            <a:ext cx="2065655" cy="11595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asterisks are filled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EFAB00"/>
              </a:buClr>
              <a:buSzPct val="117857"/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Next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EFAB00"/>
              </a:buClr>
              <a:buSzPct val="117857"/>
              <a:buAutoNum type="arabicPeriod" startAt="5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Review </a:t>
            </a:r>
            <a:r>
              <a:rPr sz="1400" dirty="0">
                <a:latin typeface="Arial"/>
                <a:cs typeface="Arial"/>
              </a:rPr>
              <a:t>Credit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Memo.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EFAB00"/>
              </a:buClr>
              <a:buSzPct val="117857"/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Submit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49852" y="1638300"/>
            <a:ext cx="4562856" cy="202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0803" y="2930651"/>
            <a:ext cx="225552" cy="22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45279" y="1633727"/>
            <a:ext cx="4572000" cy="20396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R="128460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59747" y="3951259"/>
            <a:ext cx="5152960" cy="696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0803" y="4003547"/>
            <a:ext cx="225552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3571" y="3921252"/>
            <a:ext cx="5283835" cy="7315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R="572770" algn="ctr">
              <a:lnSpc>
                <a:spcPct val="100000"/>
              </a:lnSpc>
              <a:spcBef>
                <a:spcPts val="79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847" y="3854196"/>
            <a:ext cx="6672072" cy="268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275" y="3849623"/>
            <a:ext cx="6681470" cy="2699385"/>
          </a:xfrm>
          <a:custGeom>
            <a:avLst/>
            <a:gdLst/>
            <a:ahLst/>
            <a:cxnLst/>
            <a:rect l="l" t="t" r="r" b="b"/>
            <a:pathLst>
              <a:path w="6681470" h="2699384">
                <a:moveTo>
                  <a:pt x="0" y="2699004"/>
                </a:moveTo>
                <a:lnTo>
                  <a:pt x="6681216" y="2699004"/>
                </a:lnTo>
                <a:lnTo>
                  <a:pt x="6681216" y="0"/>
                </a:lnTo>
                <a:lnTo>
                  <a:pt x="0" y="0"/>
                </a:lnTo>
                <a:lnTo>
                  <a:pt x="0" y="26990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066" y="4647438"/>
            <a:ext cx="1976755" cy="619125"/>
          </a:xfrm>
          <a:custGeom>
            <a:avLst/>
            <a:gdLst/>
            <a:ahLst/>
            <a:cxnLst/>
            <a:rect l="l" t="t" r="r" b="b"/>
            <a:pathLst>
              <a:path w="1976755" h="619125">
                <a:moveTo>
                  <a:pt x="0" y="618744"/>
                </a:moveTo>
                <a:lnTo>
                  <a:pt x="1976627" y="618744"/>
                </a:lnTo>
                <a:lnTo>
                  <a:pt x="1976627" y="0"/>
                </a:lnTo>
                <a:lnTo>
                  <a:pt x="0" y="0"/>
                </a:lnTo>
                <a:lnTo>
                  <a:pt x="0" y="61874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8902" y="6009894"/>
            <a:ext cx="1957070" cy="314325"/>
          </a:xfrm>
          <a:custGeom>
            <a:avLst/>
            <a:gdLst/>
            <a:ahLst/>
            <a:cxnLst/>
            <a:rect l="l" t="t" r="r" b="b"/>
            <a:pathLst>
              <a:path w="1957070" h="314325">
                <a:moveTo>
                  <a:pt x="0" y="313943"/>
                </a:moveTo>
                <a:lnTo>
                  <a:pt x="1956816" y="313943"/>
                </a:lnTo>
                <a:lnTo>
                  <a:pt x="1956816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8317" y="4627626"/>
            <a:ext cx="1597660" cy="329565"/>
          </a:xfrm>
          <a:custGeom>
            <a:avLst/>
            <a:gdLst/>
            <a:ahLst/>
            <a:cxnLst/>
            <a:rect l="l" t="t" r="r" b="b"/>
            <a:pathLst>
              <a:path w="1597660" h="329564">
                <a:moveTo>
                  <a:pt x="0" y="329184"/>
                </a:moveTo>
                <a:lnTo>
                  <a:pt x="1597152" y="329184"/>
                </a:lnTo>
                <a:lnTo>
                  <a:pt x="1597152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2747" y="702563"/>
            <a:ext cx="356615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8176" y="697991"/>
            <a:ext cx="3575685" cy="2981325"/>
          </a:xfrm>
          <a:custGeom>
            <a:avLst/>
            <a:gdLst/>
            <a:ahLst/>
            <a:cxnLst/>
            <a:rect l="l" t="t" r="r" b="b"/>
            <a:pathLst>
              <a:path w="3575684" h="2981325">
                <a:moveTo>
                  <a:pt x="0" y="2980943"/>
                </a:moveTo>
                <a:lnTo>
                  <a:pt x="3575304" y="2980943"/>
                </a:lnTo>
                <a:lnTo>
                  <a:pt x="3575304" y="0"/>
                </a:lnTo>
                <a:lnTo>
                  <a:pt x="0" y="0"/>
                </a:lnTo>
                <a:lnTo>
                  <a:pt x="0" y="29809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188" y="2362200"/>
            <a:ext cx="4972811" cy="169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5091" y="4064508"/>
            <a:ext cx="4979035" cy="0"/>
          </a:xfrm>
          <a:custGeom>
            <a:avLst/>
            <a:gdLst/>
            <a:ahLst/>
            <a:cxnLst/>
            <a:rect l="l" t="t" r="r" b="b"/>
            <a:pathLst>
              <a:path w="4979034">
                <a:moveTo>
                  <a:pt x="0" y="0"/>
                </a:moveTo>
                <a:lnTo>
                  <a:pt x="497890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65091" y="2356104"/>
            <a:ext cx="4979035" cy="1708785"/>
          </a:xfrm>
          <a:custGeom>
            <a:avLst/>
            <a:gdLst/>
            <a:ahLst/>
            <a:cxnLst/>
            <a:rect l="l" t="t" r="r" b="b"/>
            <a:pathLst>
              <a:path w="4979034" h="1708785">
                <a:moveTo>
                  <a:pt x="4978907" y="0"/>
                </a:moveTo>
                <a:lnTo>
                  <a:pt x="0" y="0"/>
                </a:lnTo>
                <a:lnTo>
                  <a:pt x="0" y="170840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2504" y="2383535"/>
            <a:ext cx="1301494" cy="254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6407" y="2644139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75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6407" y="2377439"/>
            <a:ext cx="1308100" cy="266700"/>
          </a:xfrm>
          <a:custGeom>
            <a:avLst/>
            <a:gdLst/>
            <a:ahLst/>
            <a:cxnLst/>
            <a:rect l="l" t="t" r="r" b="b"/>
            <a:pathLst>
              <a:path w="1308100" h="266700">
                <a:moveTo>
                  <a:pt x="1307592" y="0"/>
                </a:moveTo>
                <a:lnTo>
                  <a:pt x="0" y="0"/>
                </a:lnTo>
                <a:lnTo>
                  <a:pt x="0" y="2667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27264" y="2380488"/>
            <a:ext cx="614680" cy="239395"/>
          </a:xfrm>
          <a:custGeom>
            <a:avLst/>
            <a:gdLst/>
            <a:ahLst/>
            <a:cxnLst/>
            <a:rect l="l" t="t" r="r" b="b"/>
            <a:pathLst>
              <a:path w="614679" h="239394">
                <a:moveTo>
                  <a:pt x="0" y="239267"/>
                </a:moveTo>
                <a:lnTo>
                  <a:pt x="614172" y="239267"/>
                </a:lnTo>
                <a:lnTo>
                  <a:pt x="614172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2413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Contract</a:t>
            </a:r>
            <a:r>
              <a:rPr spc="-60" dirty="0"/>
              <a:t> </a:t>
            </a:r>
            <a:r>
              <a:rPr dirty="0"/>
              <a:t>Invoice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8371" y="1447545"/>
            <a:ext cx="22821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create a Contract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371" y="1730095"/>
            <a:ext cx="3045460" cy="7861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5600" marR="5080" indent="-342900">
              <a:lnSpc>
                <a:spcPts val="1989"/>
              </a:lnSpc>
              <a:spcBef>
                <a:spcPts val="219"/>
              </a:spcBef>
              <a:tabLst>
                <a:tab pos="354965" algn="l"/>
              </a:tabLst>
            </a:pPr>
            <a:r>
              <a:rPr sz="1650" spc="10" dirty="0">
                <a:solidFill>
                  <a:srgbClr val="EFAB00"/>
                </a:solidFill>
                <a:latin typeface="Arial"/>
                <a:cs typeface="Arial"/>
              </a:rPr>
              <a:t>1.	</a:t>
            </a:r>
            <a:r>
              <a:rPr sz="1400" spc="-5" dirty="0">
                <a:latin typeface="Arial"/>
                <a:cs typeface="Arial"/>
              </a:rPr>
              <a:t>From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home </a:t>
            </a:r>
            <a:r>
              <a:rPr sz="1400" dirty="0">
                <a:latin typeface="Arial"/>
                <a:cs typeface="Arial"/>
              </a:rPr>
              <a:t>screen </a:t>
            </a:r>
            <a:r>
              <a:rPr sz="1400" spc="-5" dirty="0">
                <a:latin typeface="Arial"/>
                <a:cs typeface="Arial"/>
              </a:rPr>
              <a:t>within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  </a:t>
            </a:r>
            <a:r>
              <a:rPr sz="1400" dirty="0">
                <a:latin typeface="Arial"/>
                <a:cs typeface="Arial"/>
              </a:rPr>
              <a:t>Ariba </a:t>
            </a:r>
            <a:r>
              <a:rPr sz="1400" spc="-5" dirty="0">
                <a:latin typeface="Arial"/>
                <a:cs typeface="Arial"/>
              </a:rPr>
              <a:t>Network </a:t>
            </a:r>
            <a:r>
              <a:rPr sz="1400" dirty="0">
                <a:latin typeface="Arial"/>
                <a:cs typeface="Arial"/>
              </a:rPr>
              <a:t>account, select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latin typeface="Arial"/>
                <a:cs typeface="Arial"/>
              </a:rPr>
              <a:t>“</a:t>
            </a:r>
            <a:r>
              <a:rPr sz="1400" b="1" dirty="0">
                <a:latin typeface="Arial"/>
                <a:cs typeface="Arial"/>
              </a:rPr>
              <a:t>Create</a:t>
            </a:r>
            <a:r>
              <a:rPr sz="1400" dirty="0">
                <a:latin typeface="Arial"/>
                <a:cs typeface="Arial"/>
              </a:rPr>
              <a:t>” </a:t>
            </a:r>
            <a:r>
              <a:rPr sz="1400" spc="-5" dirty="0">
                <a:latin typeface="Arial"/>
                <a:cs typeface="Arial"/>
              </a:rPr>
              <a:t>dropdown menu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8371" y="2486723"/>
            <a:ext cx="2994025" cy="131000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50"/>
              </a:spcBef>
            </a:pPr>
            <a:r>
              <a:rPr sz="1400" spc="-5" dirty="0">
                <a:latin typeface="Arial"/>
                <a:cs typeface="Arial"/>
              </a:rPr>
              <a:t>select “</a:t>
            </a:r>
            <a:r>
              <a:rPr sz="1400" b="1" spc="-5" dirty="0">
                <a:latin typeface="Arial"/>
                <a:cs typeface="Arial"/>
              </a:rPr>
              <a:t>Contract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Invoice”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355600" marR="5080" indent="-342900">
              <a:lnSpc>
                <a:spcPts val="1689"/>
              </a:lnSpc>
              <a:spcBef>
                <a:spcPts val="750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M</a:t>
            </a:r>
            <a:r>
              <a:rPr lang="en-US" sz="1400" dirty="0">
                <a:latin typeface="Arial"/>
                <a:cs typeface="Arial"/>
              </a:rPr>
              <a:t>oog</a:t>
            </a:r>
            <a:r>
              <a:rPr sz="1400" dirty="0">
                <a:latin typeface="Arial"/>
                <a:cs typeface="Arial"/>
              </a:rPr>
              <a:t> from the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Customer  dropdown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list.</a:t>
            </a:r>
          </a:p>
          <a:p>
            <a:pPr marL="355600" marR="234950" indent="-342900">
              <a:lnSpc>
                <a:spcPts val="1700"/>
              </a:lnSpc>
              <a:spcBef>
                <a:spcPts val="605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Complete invoice </a:t>
            </a:r>
            <a:r>
              <a:rPr sz="1400" dirty="0">
                <a:latin typeface="Arial"/>
                <a:cs typeface="Arial"/>
              </a:rPr>
              <a:t>entry </a:t>
            </a:r>
            <a:r>
              <a:rPr sz="1400" spc="-5" dirty="0">
                <a:latin typeface="Arial"/>
                <a:cs typeface="Arial"/>
              </a:rPr>
              <a:t>with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  fields marked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asterisk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(*).</a:t>
            </a:r>
          </a:p>
        </p:txBody>
      </p:sp>
      <p:sp>
        <p:nvSpPr>
          <p:cNvPr id="22" name="object 22"/>
          <p:cNvSpPr/>
          <p:nvPr/>
        </p:nvSpPr>
        <p:spPr>
          <a:xfrm>
            <a:off x="7546847" y="1717548"/>
            <a:ext cx="219455" cy="21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03363" y="171945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17920" y="2628900"/>
            <a:ext cx="220979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74689" y="262991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64635" y="4361688"/>
            <a:ext cx="220979" cy="219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20770" y="436359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2413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Contract</a:t>
            </a:r>
            <a:r>
              <a:rPr spc="-60" dirty="0"/>
              <a:t> </a:t>
            </a:r>
            <a:r>
              <a:rPr dirty="0"/>
              <a:t>Invoice</a:t>
            </a:r>
          </a:p>
        </p:txBody>
      </p:sp>
      <p:sp>
        <p:nvSpPr>
          <p:cNvPr id="5" name="object 5"/>
          <p:cNvSpPr/>
          <p:nvPr/>
        </p:nvSpPr>
        <p:spPr>
          <a:xfrm>
            <a:off x="3814571" y="3049523"/>
            <a:ext cx="4974335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9623" y="3084576"/>
            <a:ext cx="4849368" cy="188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5052" y="3080004"/>
            <a:ext cx="4859020" cy="1899285"/>
          </a:xfrm>
          <a:custGeom>
            <a:avLst/>
            <a:gdLst/>
            <a:ahLst/>
            <a:cxnLst/>
            <a:rect l="l" t="t" r="r" b="b"/>
            <a:pathLst>
              <a:path w="4859020" h="1899285">
                <a:moveTo>
                  <a:pt x="0" y="1898904"/>
                </a:moveTo>
                <a:lnTo>
                  <a:pt x="4858511" y="1898904"/>
                </a:lnTo>
                <a:lnTo>
                  <a:pt x="4858511" y="0"/>
                </a:lnTo>
                <a:lnTo>
                  <a:pt x="0" y="0"/>
                </a:lnTo>
                <a:lnTo>
                  <a:pt x="0" y="1898904"/>
                </a:lnTo>
                <a:close/>
              </a:path>
            </a:pathLst>
          </a:custGeom>
          <a:ln w="914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1302" y="1482978"/>
            <a:ext cx="2988310" cy="88709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There is an option to add </a:t>
            </a:r>
            <a:r>
              <a:rPr sz="1400" spc="-45" dirty="0">
                <a:latin typeface="Arial"/>
                <a:cs typeface="Arial"/>
              </a:rPr>
              <a:t>Tax,  </a:t>
            </a:r>
            <a:r>
              <a:rPr sz="1400" spc="-5" dirty="0">
                <a:latin typeface="Arial"/>
                <a:cs typeface="Arial"/>
              </a:rPr>
              <a:t>Shipping, Special Handling, Discount,  Comments </a:t>
            </a:r>
            <a:r>
              <a:rPr sz="1400" dirty="0">
                <a:latin typeface="Arial"/>
                <a:cs typeface="Arial"/>
              </a:rPr>
              <a:t>and Attachments to  Contract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302" y="2716149"/>
            <a:ext cx="2567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add Line </a:t>
            </a:r>
            <a:r>
              <a:rPr sz="1400" spc="-5" dirty="0">
                <a:latin typeface="Arial"/>
                <a:cs typeface="Arial"/>
              </a:rPr>
              <a:t>items </a:t>
            </a:r>
            <a:r>
              <a:rPr sz="1400" dirty="0">
                <a:latin typeface="Arial"/>
                <a:cs typeface="Arial"/>
              </a:rPr>
              <a:t>to 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302" y="3007232"/>
            <a:ext cx="2958465" cy="1764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marR="367665" indent="-342900">
              <a:lnSpc>
                <a:spcPts val="17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Choose from </a:t>
            </a:r>
            <a:r>
              <a:rPr sz="1400" spc="-5" dirty="0">
                <a:latin typeface="Arial"/>
                <a:cs typeface="Arial"/>
              </a:rPr>
              <a:t>Non-catalog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  Catalog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options.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ts val="1689"/>
              </a:lnSpc>
              <a:spcBef>
                <a:spcPts val="62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Enter required fields marked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  </a:t>
            </a:r>
            <a:r>
              <a:rPr sz="1400" dirty="0">
                <a:latin typeface="Arial"/>
                <a:cs typeface="Arial"/>
              </a:rPr>
              <a:t>an asterisk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(*).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Update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Total.</a:t>
            </a:r>
            <a:endParaRPr sz="1400">
              <a:latin typeface="Arial"/>
              <a:cs typeface="Arial"/>
            </a:endParaRPr>
          </a:p>
          <a:p>
            <a:pPr marL="355600" marR="50165" indent="-342900">
              <a:lnSpc>
                <a:spcPts val="1689"/>
              </a:lnSpc>
              <a:spcBef>
                <a:spcPts val="62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on Submit button to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submit  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6855" y="1854707"/>
            <a:ext cx="219456" cy="219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2735" y="185597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62188" y="1854707"/>
            <a:ext cx="219455" cy="219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18956" y="185597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00571" y="3329940"/>
            <a:ext cx="192024" cy="202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55435" y="3323082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67600" y="4992623"/>
            <a:ext cx="1321307" cy="1321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02652" y="5027676"/>
            <a:ext cx="1196340" cy="1196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8080" y="5023103"/>
            <a:ext cx="1205865" cy="1205865"/>
          </a:xfrm>
          <a:custGeom>
            <a:avLst/>
            <a:gdLst/>
            <a:ahLst/>
            <a:cxnLst/>
            <a:rect l="l" t="t" r="r" b="b"/>
            <a:pathLst>
              <a:path w="1205865" h="1205864">
                <a:moveTo>
                  <a:pt x="0" y="1205484"/>
                </a:moveTo>
                <a:lnTo>
                  <a:pt x="1205483" y="1205484"/>
                </a:lnTo>
                <a:lnTo>
                  <a:pt x="1205483" y="0"/>
                </a:lnTo>
                <a:lnTo>
                  <a:pt x="0" y="0"/>
                </a:lnTo>
                <a:lnTo>
                  <a:pt x="0" y="1205484"/>
                </a:lnTo>
                <a:close/>
              </a:path>
            </a:pathLst>
          </a:custGeom>
          <a:ln w="914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3800" y="5643371"/>
            <a:ext cx="220979" cy="219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0752" y="5960364"/>
            <a:ext cx="220979" cy="219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10602" y="5645302"/>
            <a:ext cx="10033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61988" y="1062227"/>
            <a:ext cx="1604772" cy="1891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55892" y="1056132"/>
            <a:ext cx="1617345" cy="1903730"/>
          </a:xfrm>
          <a:custGeom>
            <a:avLst/>
            <a:gdLst/>
            <a:ahLst/>
            <a:cxnLst/>
            <a:rect l="l" t="t" r="r" b="b"/>
            <a:pathLst>
              <a:path w="1617345" h="1903730">
                <a:moveTo>
                  <a:pt x="0" y="1903476"/>
                </a:moveTo>
                <a:lnTo>
                  <a:pt x="1616963" y="1903476"/>
                </a:lnTo>
                <a:lnTo>
                  <a:pt x="1616963" y="0"/>
                </a:lnTo>
                <a:lnTo>
                  <a:pt x="0" y="0"/>
                </a:lnTo>
                <a:lnTo>
                  <a:pt x="0" y="190347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9618" y="2010917"/>
            <a:ext cx="911860" cy="957580"/>
          </a:xfrm>
          <a:custGeom>
            <a:avLst/>
            <a:gdLst/>
            <a:ahLst/>
            <a:cxnLst/>
            <a:rect l="l" t="t" r="r" b="b"/>
            <a:pathLst>
              <a:path w="911859" h="957580">
                <a:moveTo>
                  <a:pt x="0" y="957072"/>
                </a:moveTo>
                <a:lnTo>
                  <a:pt x="911351" y="957072"/>
                </a:lnTo>
                <a:lnTo>
                  <a:pt x="911351" y="0"/>
                </a:lnTo>
                <a:lnTo>
                  <a:pt x="0" y="0"/>
                </a:lnTo>
                <a:lnTo>
                  <a:pt x="0" y="957072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35144" y="1328300"/>
            <a:ext cx="1079855" cy="15582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91811" y="1272539"/>
            <a:ext cx="1129665" cy="1701164"/>
          </a:xfrm>
          <a:custGeom>
            <a:avLst/>
            <a:gdLst/>
            <a:ahLst/>
            <a:cxnLst/>
            <a:rect l="l" t="t" r="r" b="b"/>
            <a:pathLst>
              <a:path w="1129664" h="1701164">
                <a:moveTo>
                  <a:pt x="0" y="1700783"/>
                </a:moveTo>
                <a:lnTo>
                  <a:pt x="1129284" y="1700783"/>
                </a:lnTo>
                <a:lnTo>
                  <a:pt x="1129284" y="0"/>
                </a:lnTo>
                <a:lnTo>
                  <a:pt x="0" y="0"/>
                </a:lnTo>
                <a:lnTo>
                  <a:pt x="0" y="170078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4870" y="1517141"/>
            <a:ext cx="923925" cy="1343025"/>
          </a:xfrm>
          <a:custGeom>
            <a:avLst/>
            <a:gdLst/>
            <a:ahLst/>
            <a:cxnLst/>
            <a:rect l="l" t="t" r="r" b="b"/>
            <a:pathLst>
              <a:path w="923925" h="1343025">
                <a:moveTo>
                  <a:pt x="0" y="1342643"/>
                </a:moveTo>
                <a:lnTo>
                  <a:pt x="923544" y="1342643"/>
                </a:lnTo>
                <a:lnTo>
                  <a:pt x="923544" y="0"/>
                </a:lnTo>
                <a:lnTo>
                  <a:pt x="0" y="0"/>
                </a:lnTo>
                <a:lnTo>
                  <a:pt x="0" y="134264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CSV </a:t>
            </a:r>
            <a:r>
              <a:rPr dirty="0"/>
              <a:t>Invoices</a:t>
            </a:r>
            <a:r>
              <a:rPr spc="-70" dirty="0"/>
              <a:t> </a:t>
            </a:r>
            <a:r>
              <a:rPr spc="-5" dirty="0"/>
              <a:t>Upload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911" y="837057"/>
            <a:ext cx="8424545" cy="2044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635">
              <a:lnSpc>
                <a:spcPts val="1595"/>
              </a:lnSpc>
              <a:spcBef>
                <a:spcPts val="105"/>
              </a:spcBef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access 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customer’s</a:t>
            </a:r>
          </a:p>
          <a:p>
            <a:pPr marL="12700">
              <a:lnSpc>
                <a:spcPts val="1510"/>
              </a:lnSpc>
              <a:tabLst>
                <a:tab pos="6303645" algn="l"/>
              </a:tabLst>
            </a:pPr>
            <a:r>
              <a:rPr sz="1400" u="sng" dirty="0">
                <a:uFill>
                  <a:solidFill>
                    <a:srgbClr val="666666"/>
                  </a:solidFill>
                </a:uFill>
                <a:latin typeface="Arial"/>
                <a:cs typeface="Arial"/>
              </a:rPr>
              <a:t> 	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CSV </a:t>
            </a:r>
            <a:r>
              <a:rPr sz="1400" dirty="0">
                <a:latin typeface="Arial"/>
                <a:cs typeface="Arial"/>
              </a:rPr>
              <a:t>file template, </a:t>
            </a:r>
            <a:r>
              <a:rPr sz="1400" spc="-5" dirty="0">
                <a:latin typeface="Arial"/>
                <a:cs typeface="Arial"/>
              </a:rPr>
              <a:t>go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</a:p>
          <a:p>
            <a:pPr marL="6350635" marR="577215">
              <a:lnSpc>
                <a:spcPct val="901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CSV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Documents</a:t>
            </a:r>
            <a:r>
              <a:rPr sz="1400" spc="-5" dirty="0">
                <a:latin typeface="Arial"/>
                <a:cs typeface="Arial"/>
              </a:rPr>
              <a:t>&gt;  </a:t>
            </a:r>
            <a:r>
              <a:rPr sz="1400" b="1" spc="-5" dirty="0">
                <a:latin typeface="Arial"/>
                <a:cs typeface="Arial"/>
              </a:rPr>
              <a:t>Download</a:t>
            </a:r>
            <a:r>
              <a:rPr sz="1400" spc="-5" dirty="0">
                <a:latin typeface="Arial"/>
                <a:cs typeface="Arial"/>
              </a:rPr>
              <a:t>&gt; </a:t>
            </a:r>
            <a:r>
              <a:rPr sz="1400" b="1" spc="-5" dirty="0">
                <a:latin typeface="Arial"/>
                <a:cs typeface="Arial"/>
              </a:rPr>
              <a:t>CSV  </a:t>
            </a:r>
            <a:r>
              <a:rPr sz="1400" b="1" spc="-15" dirty="0">
                <a:latin typeface="Arial"/>
                <a:cs typeface="Arial"/>
              </a:rPr>
              <a:t>Templates</a:t>
            </a:r>
            <a:r>
              <a:rPr sz="1400" spc="-1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6350635" marR="5080">
              <a:lnSpc>
                <a:spcPts val="1510"/>
              </a:lnSpc>
              <a:spcBef>
                <a:spcPts val="625"/>
              </a:spcBef>
            </a:pPr>
            <a:r>
              <a:rPr sz="1400" spc="-5" dirty="0">
                <a:latin typeface="Arial"/>
                <a:cs typeface="Arial"/>
              </a:rPr>
              <a:t>From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Download CSV  </a:t>
            </a:r>
            <a:r>
              <a:rPr sz="1400" spc="-20" dirty="0">
                <a:latin typeface="Arial"/>
                <a:cs typeface="Arial"/>
              </a:rPr>
              <a:t>Templates </a:t>
            </a:r>
            <a:r>
              <a:rPr sz="1400" dirty="0">
                <a:latin typeface="Arial"/>
                <a:cs typeface="Arial"/>
              </a:rPr>
              <a:t>screen, select  M</a:t>
            </a:r>
            <a:r>
              <a:rPr lang="en-US" sz="1400" dirty="0">
                <a:latin typeface="Arial"/>
                <a:cs typeface="Arial"/>
              </a:rPr>
              <a:t>oog</a:t>
            </a:r>
            <a:r>
              <a:rPr sz="1400" dirty="0">
                <a:latin typeface="Arial"/>
                <a:cs typeface="Arial"/>
              </a:rPr>
              <a:t> as </a:t>
            </a:r>
            <a:r>
              <a:rPr sz="1400" spc="-10" dirty="0">
                <a:latin typeface="Arial"/>
                <a:cs typeface="Arial"/>
              </a:rPr>
              <a:t>customer,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mark  Invoice </a:t>
            </a:r>
            <a:r>
              <a:rPr sz="1400" dirty="0">
                <a:latin typeface="Arial"/>
                <a:cs typeface="Arial"/>
              </a:rPr>
              <a:t>under </a:t>
            </a:r>
            <a:r>
              <a:rPr sz="1400" spc="-5" dirty="0">
                <a:latin typeface="Arial"/>
                <a:cs typeface="Arial"/>
              </a:rPr>
              <a:t>Document  </a:t>
            </a:r>
            <a:r>
              <a:rPr sz="1400" dirty="0">
                <a:latin typeface="Arial"/>
                <a:cs typeface="Arial"/>
              </a:rPr>
              <a:t>and click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Download.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976" y="960119"/>
            <a:ext cx="6246876" cy="195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2361" y="2667761"/>
            <a:ext cx="685800" cy="218440"/>
          </a:xfrm>
          <a:custGeom>
            <a:avLst/>
            <a:gdLst/>
            <a:ahLst/>
            <a:cxnLst/>
            <a:rect l="l" t="t" r="r" b="b"/>
            <a:pathLst>
              <a:path w="685800" h="218439">
                <a:moveTo>
                  <a:pt x="0" y="217932"/>
                </a:moveTo>
                <a:lnTo>
                  <a:pt x="685800" y="217932"/>
                </a:lnTo>
                <a:lnTo>
                  <a:pt x="685800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ln w="28955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372" y="2942842"/>
            <a:ext cx="7961376" cy="3915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444" y="3137916"/>
            <a:ext cx="7373111" cy="3366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07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CSV </a:t>
            </a:r>
            <a:r>
              <a:rPr dirty="0"/>
              <a:t>Invoices</a:t>
            </a:r>
            <a:r>
              <a:rPr spc="-70" dirty="0"/>
              <a:t> </a:t>
            </a:r>
            <a:r>
              <a:rPr spc="-5" dirty="0"/>
              <a:t>Upload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11239" y="1344930"/>
            <a:ext cx="226949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771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Populate the template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upload it from </a:t>
            </a:r>
            <a:r>
              <a:rPr sz="1400" b="1" spc="-5" dirty="0">
                <a:latin typeface="Arial"/>
                <a:cs typeface="Arial"/>
              </a:rPr>
              <a:t>CSV  Documents </a:t>
            </a:r>
            <a:r>
              <a:rPr sz="1400" dirty="0">
                <a:latin typeface="Arial"/>
                <a:cs typeface="Arial"/>
              </a:rPr>
              <a:t>&gt; </a:t>
            </a:r>
            <a:r>
              <a:rPr sz="1400" b="1" spc="-5" dirty="0">
                <a:latin typeface="Arial"/>
                <a:cs typeface="Arial"/>
              </a:rPr>
              <a:t>Upload </a:t>
            </a:r>
            <a:r>
              <a:rPr sz="1400" dirty="0">
                <a:latin typeface="Arial"/>
                <a:cs typeface="Arial"/>
              </a:rPr>
              <a:t>&gt;  </a:t>
            </a:r>
            <a:r>
              <a:rPr sz="1400" b="1" spc="-5" dirty="0">
                <a:latin typeface="Arial"/>
                <a:cs typeface="Arial"/>
              </a:rPr>
              <a:t>Invoice</a:t>
            </a:r>
            <a:r>
              <a:rPr sz="1400" b="1" spc="-35" dirty="0">
                <a:latin typeface="Arial"/>
                <a:cs typeface="Arial"/>
              </a:rPr>
              <a:t> CSV.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The CSV </a:t>
            </a:r>
            <a:r>
              <a:rPr sz="1400" dirty="0">
                <a:latin typeface="Arial"/>
                <a:cs typeface="Arial"/>
              </a:rPr>
              <a:t>file is processed  by Ariba </a:t>
            </a:r>
            <a:r>
              <a:rPr sz="1400" spc="-5" dirty="0">
                <a:latin typeface="Arial"/>
                <a:cs typeface="Arial"/>
              </a:rPr>
              <a:t>Network </a:t>
            </a:r>
            <a:r>
              <a:rPr sz="1400" dirty="0">
                <a:latin typeface="Arial"/>
                <a:cs typeface="Arial"/>
              </a:rPr>
              <a:t>and  </a:t>
            </a:r>
            <a:r>
              <a:rPr sz="1400" spc="-5" dirty="0">
                <a:latin typeface="Arial"/>
                <a:cs typeface="Arial"/>
              </a:rPr>
              <a:t>forwarded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spc="-5" dirty="0">
                <a:latin typeface="Arial"/>
                <a:cs typeface="Arial"/>
              </a:rPr>
              <a:t>customer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 the form of cXML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message.</a:t>
            </a:r>
            <a:endParaRPr sz="1400">
              <a:latin typeface="Arial"/>
              <a:cs typeface="Arial"/>
            </a:endParaRPr>
          </a:p>
          <a:p>
            <a:pPr marL="12700" marR="34798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For more information,  </a:t>
            </a:r>
            <a:r>
              <a:rPr sz="1400" dirty="0">
                <a:latin typeface="Arial"/>
                <a:cs typeface="Arial"/>
              </a:rPr>
              <a:t>please read the </a:t>
            </a:r>
            <a:r>
              <a:rPr sz="1400" b="1" spc="-5" dirty="0">
                <a:latin typeface="Arial"/>
                <a:cs typeface="Arial"/>
              </a:rPr>
              <a:t>CSV  Upload Guide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available  </a:t>
            </a:r>
            <a:r>
              <a:rPr sz="1400" dirty="0">
                <a:latin typeface="Arial"/>
                <a:cs typeface="Arial"/>
              </a:rPr>
              <a:t>from the Supplier  </a:t>
            </a:r>
            <a:r>
              <a:rPr sz="1400" spc="-5" dirty="0">
                <a:latin typeface="Arial"/>
                <a:cs typeface="Arial"/>
              </a:rPr>
              <a:t>Information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976" y="1304544"/>
            <a:ext cx="6246876" cy="1956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79" y="1298447"/>
            <a:ext cx="6259195" cy="1969135"/>
          </a:xfrm>
          <a:custGeom>
            <a:avLst/>
            <a:gdLst/>
            <a:ahLst/>
            <a:cxnLst/>
            <a:rect l="l" t="t" r="r" b="b"/>
            <a:pathLst>
              <a:path w="6259195" h="1969135">
                <a:moveTo>
                  <a:pt x="0" y="1969007"/>
                </a:moveTo>
                <a:lnTo>
                  <a:pt x="6259068" y="1969007"/>
                </a:lnTo>
                <a:lnTo>
                  <a:pt x="6259068" y="0"/>
                </a:lnTo>
                <a:lnTo>
                  <a:pt x="0" y="0"/>
                </a:lnTo>
                <a:lnTo>
                  <a:pt x="0" y="19690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780" y="3876511"/>
            <a:ext cx="5116283" cy="1545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3735323"/>
            <a:ext cx="5204460" cy="1903730"/>
          </a:xfrm>
          <a:custGeom>
            <a:avLst/>
            <a:gdLst/>
            <a:ahLst/>
            <a:cxnLst/>
            <a:rect l="l" t="t" r="r" b="b"/>
            <a:pathLst>
              <a:path w="5204460" h="1903729">
                <a:moveTo>
                  <a:pt x="0" y="1903476"/>
                </a:moveTo>
                <a:lnTo>
                  <a:pt x="5204460" y="1903476"/>
                </a:lnTo>
                <a:lnTo>
                  <a:pt x="5204460" y="0"/>
                </a:lnTo>
                <a:lnTo>
                  <a:pt x="0" y="0"/>
                </a:lnTo>
                <a:lnTo>
                  <a:pt x="0" y="190347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7126" y="2725927"/>
            <a:ext cx="785495" cy="1311910"/>
          </a:xfrm>
          <a:custGeom>
            <a:avLst/>
            <a:gdLst/>
            <a:ahLst/>
            <a:cxnLst/>
            <a:rect l="l" t="t" r="r" b="b"/>
            <a:pathLst>
              <a:path w="785495" h="1311910">
                <a:moveTo>
                  <a:pt x="6858" y="1215009"/>
                </a:moveTo>
                <a:lnTo>
                  <a:pt x="0" y="1311910"/>
                </a:lnTo>
                <a:lnTo>
                  <a:pt x="81661" y="1259332"/>
                </a:lnTo>
                <a:lnTo>
                  <a:pt x="77802" y="1257046"/>
                </a:lnTo>
                <a:lnTo>
                  <a:pt x="49402" y="1257046"/>
                </a:lnTo>
                <a:lnTo>
                  <a:pt x="24384" y="1242187"/>
                </a:lnTo>
                <a:lnTo>
                  <a:pt x="31747" y="1229756"/>
                </a:lnTo>
                <a:lnTo>
                  <a:pt x="6858" y="1215009"/>
                </a:lnTo>
                <a:close/>
              </a:path>
              <a:path w="785495" h="1311910">
                <a:moveTo>
                  <a:pt x="31747" y="1229756"/>
                </a:moveTo>
                <a:lnTo>
                  <a:pt x="24384" y="1242187"/>
                </a:lnTo>
                <a:lnTo>
                  <a:pt x="49402" y="1257046"/>
                </a:lnTo>
                <a:lnTo>
                  <a:pt x="56780" y="1244589"/>
                </a:lnTo>
                <a:lnTo>
                  <a:pt x="31747" y="1229756"/>
                </a:lnTo>
                <a:close/>
              </a:path>
              <a:path w="785495" h="1311910">
                <a:moveTo>
                  <a:pt x="56780" y="1244589"/>
                </a:moveTo>
                <a:lnTo>
                  <a:pt x="49402" y="1257046"/>
                </a:lnTo>
                <a:lnTo>
                  <a:pt x="77802" y="1257046"/>
                </a:lnTo>
                <a:lnTo>
                  <a:pt x="56780" y="1244589"/>
                </a:lnTo>
                <a:close/>
              </a:path>
              <a:path w="785495" h="1311910">
                <a:moveTo>
                  <a:pt x="760222" y="0"/>
                </a:moveTo>
                <a:lnTo>
                  <a:pt x="31747" y="1229756"/>
                </a:lnTo>
                <a:lnTo>
                  <a:pt x="56780" y="1244589"/>
                </a:lnTo>
                <a:lnTo>
                  <a:pt x="785113" y="14732"/>
                </a:lnTo>
                <a:lnTo>
                  <a:pt x="760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7497" y="2526029"/>
            <a:ext cx="882650" cy="207645"/>
          </a:xfrm>
          <a:custGeom>
            <a:avLst/>
            <a:gdLst/>
            <a:ahLst/>
            <a:cxnLst/>
            <a:rect l="l" t="t" r="r" b="b"/>
            <a:pathLst>
              <a:path w="882650" h="207644">
                <a:moveTo>
                  <a:pt x="0" y="207263"/>
                </a:moveTo>
                <a:lnTo>
                  <a:pt x="882396" y="207263"/>
                </a:lnTo>
                <a:lnTo>
                  <a:pt x="882396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28956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293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“Copy </a:t>
            </a:r>
            <a:r>
              <a:rPr dirty="0"/>
              <a:t>This</a:t>
            </a:r>
            <a:r>
              <a:rPr spc="-85" dirty="0"/>
              <a:t> </a:t>
            </a:r>
            <a:r>
              <a:rPr dirty="0"/>
              <a:t>Invoice”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311302" y="1218595"/>
            <a:ext cx="8523605" cy="526478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7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/>
                <a:cs typeface="Arial"/>
              </a:rPr>
              <a:t>Copy Invoice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Feature: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Suppliers can copy an existing invoice to use as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basis for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new invoice. The copy includes all </a:t>
            </a:r>
            <a:r>
              <a:rPr sz="1400" spc="-10" dirty="0">
                <a:latin typeface="Arial"/>
                <a:cs typeface="Arial"/>
              </a:rPr>
              <a:t>fields  </a:t>
            </a:r>
            <a:r>
              <a:rPr sz="1400" spc="-5" dirty="0">
                <a:latin typeface="Arial"/>
                <a:cs typeface="Arial"/>
              </a:rPr>
              <a:t>except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invoice date, invoice </a:t>
            </a:r>
            <a:r>
              <a:rPr sz="1400" spc="-15" dirty="0">
                <a:latin typeface="Arial"/>
                <a:cs typeface="Arial"/>
              </a:rPr>
              <a:t>number, </a:t>
            </a:r>
            <a:r>
              <a:rPr sz="1400" spc="-5" dirty="0">
                <a:latin typeface="Arial"/>
                <a:cs typeface="Arial"/>
              </a:rPr>
              <a:t>exchange rate, and attachments. The supplier can edit and  submit the new invoice </a:t>
            </a:r>
            <a:r>
              <a:rPr sz="1400" spc="-10" dirty="0">
                <a:latin typeface="Arial"/>
                <a:cs typeface="Arial"/>
              </a:rPr>
              <a:t>without </a:t>
            </a:r>
            <a:r>
              <a:rPr sz="1400" spc="-5" dirty="0">
                <a:latin typeface="Arial"/>
                <a:cs typeface="Arial"/>
              </a:rPr>
              <a:t>having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reenter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lot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information. This feature applies to standard  invoices and contract-based </a:t>
            </a:r>
            <a:r>
              <a:rPr sz="1400" dirty="0">
                <a:latin typeface="Arial"/>
                <a:cs typeface="Arial"/>
              </a:rPr>
              <a:t>invoices. </a:t>
            </a:r>
            <a:r>
              <a:rPr sz="1400" spc="-5" dirty="0">
                <a:latin typeface="Arial"/>
                <a:cs typeface="Arial"/>
              </a:rPr>
              <a:t>Invoices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be </a:t>
            </a:r>
            <a:r>
              <a:rPr sz="1400" dirty="0">
                <a:latin typeface="Arial"/>
                <a:cs typeface="Arial"/>
              </a:rPr>
              <a:t>copied regardless </a:t>
            </a:r>
            <a:r>
              <a:rPr sz="1400" spc="-5" dirty="0">
                <a:latin typeface="Arial"/>
                <a:cs typeface="Arial"/>
              </a:rPr>
              <a:t>of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status.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FAB00"/>
              </a:buClr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400" b="1" spc="-5" dirty="0">
                <a:latin typeface="Arial"/>
                <a:cs typeface="Arial"/>
              </a:rPr>
              <a:t>Common uses for this </a:t>
            </a:r>
            <a:r>
              <a:rPr sz="1400" b="1" dirty="0">
                <a:latin typeface="Arial"/>
                <a:cs typeface="Arial"/>
              </a:rPr>
              <a:t>feature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include: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Submitting </a:t>
            </a:r>
            <a:r>
              <a:rPr sz="1400" spc="-5" dirty="0">
                <a:latin typeface="Arial"/>
                <a:cs typeface="Arial"/>
              </a:rPr>
              <a:t>invoices </a:t>
            </a:r>
            <a:r>
              <a:rPr sz="1400" dirty="0">
                <a:latin typeface="Arial"/>
                <a:cs typeface="Arial"/>
              </a:rPr>
              <a:t>for a balance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due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Submitting corrected </a:t>
            </a:r>
            <a:r>
              <a:rPr sz="1400" spc="-5" dirty="0">
                <a:latin typeface="Arial"/>
                <a:cs typeface="Arial"/>
              </a:rPr>
              <a:t>invoices </a:t>
            </a:r>
            <a:r>
              <a:rPr sz="1400" dirty="0">
                <a:latin typeface="Arial"/>
                <a:cs typeface="Arial"/>
              </a:rPr>
              <a:t>in cases </a:t>
            </a:r>
            <a:r>
              <a:rPr sz="1400" spc="-5" dirty="0">
                <a:latin typeface="Arial"/>
                <a:cs typeface="Arial"/>
              </a:rPr>
              <a:t>where </a:t>
            </a:r>
            <a:r>
              <a:rPr sz="1400" dirty="0">
                <a:latin typeface="Arial"/>
                <a:cs typeface="Arial"/>
              </a:rPr>
              <a:t>the first attempt </a:t>
            </a:r>
            <a:r>
              <a:rPr sz="1400" spc="-5" dirty="0">
                <a:latin typeface="Arial"/>
                <a:cs typeface="Arial"/>
              </a:rPr>
              <a:t>was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rejected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FAB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Enabling This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Feature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This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an out-of-the-box </a:t>
            </a:r>
            <a:r>
              <a:rPr sz="1400" dirty="0">
                <a:latin typeface="Arial"/>
                <a:cs typeface="Arial"/>
              </a:rPr>
              <a:t>feature </a:t>
            </a:r>
            <a:r>
              <a:rPr sz="1400" spc="-5" dirty="0">
                <a:latin typeface="Arial"/>
                <a:cs typeface="Arial"/>
              </a:rPr>
              <a:t>available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all customers. </a:t>
            </a:r>
            <a:r>
              <a:rPr sz="1400" dirty="0">
                <a:latin typeface="Arial"/>
                <a:cs typeface="Arial"/>
              </a:rPr>
              <a:t>It requires </a:t>
            </a:r>
            <a:r>
              <a:rPr sz="1400" spc="-5" dirty="0">
                <a:latin typeface="Arial"/>
                <a:cs typeface="Arial"/>
              </a:rPr>
              <a:t>no </a:t>
            </a:r>
            <a:r>
              <a:rPr sz="1400" dirty="0">
                <a:latin typeface="Arial"/>
                <a:cs typeface="Arial"/>
              </a:rPr>
              <a:t>action to configure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AB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Limitations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spc="-5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cannot copy 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following: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Summary invoices (invoices </a:t>
            </a:r>
            <a:r>
              <a:rPr sz="1400" dirty="0">
                <a:latin typeface="Arial"/>
                <a:cs typeface="Arial"/>
              </a:rPr>
              <a:t>that refer to multiple purchase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orders)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95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Credit </a:t>
            </a:r>
            <a:r>
              <a:rPr sz="1400" spc="-5" dirty="0">
                <a:latin typeface="Arial"/>
                <a:cs typeface="Arial"/>
              </a:rPr>
              <a:t>memos and line-level </a:t>
            </a:r>
            <a:r>
              <a:rPr sz="1400" dirty="0">
                <a:latin typeface="Arial"/>
                <a:cs typeface="Arial"/>
              </a:rPr>
              <a:t>credit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memos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Self-signed </a:t>
            </a:r>
            <a:r>
              <a:rPr sz="1400" spc="-5" dirty="0">
                <a:latin typeface="Arial"/>
                <a:cs typeface="Arial"/>
              </a:rPr>
              <a:t>invoices (invoices </a:t>
            </a:r>
            <a:r>
              <a:rPr sz="1400" dirty="0">
                <a:latin typeface="Arial"/>
                <a:cs typeface="Arial"/>
              </a:rPr>
              <a:t>that are digitally signed </a:t>
            </a:r>
            <a:r>
              <a:rPr sz="1400" spc="-5" dirty="0">
                <a:latin typeface="Arial"/>
                <a:cs typeface="Arial"/>
              </a:rPr>
              <a:t>by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supplier)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Invoices with 1000 or more invoice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4820" y="1511808"/>
            <a:ext cx="4437887" cy="243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644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dirty="0"/>
              <a:t>to </a:t>
            </a:r>
            <a:r>
              <a:rPr spc="-5" dirty="0"/>
              <a:t>Copy </a:t>
            </a:r>
            <a:r>
              <a:rPr dirty="0"/>
              <a:t>this</a:t>
            </a:r>
            <a:r>
              <a:rPr spc="-110" dirty="0"/>
              <a:t> </a:t>
            </a:r>
            <a:r>
              <a:rPr dirty="0"/>
              <a:t>Invoice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1302" y="1482978"/>
            <a:ext cx="3669665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400" spc="-8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copy an </a:t>
            </a:r>
            <a:r>
              <a:rPr sz="1400" spc="-5" dirty="0">
                <a:latin typeface="Arial"/>
                <a:cs typeface="Arial"/>
              </a:rPr>
              <a:t>existing invoice </a:t>
            </a:r>
            <a:r>
              <a:rPr sz="1400" dirty="0">
                <a:latin typeface="Arial"/>
                <a:cs typeface="Arial"/>
              </a:rPr>
              <a:t>in order to create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 new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02" y="1956843"/>
            <a:ext cx="3574415" cy="3107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the </a:t>
            </a:r>
            <a:r>
              <a:rPr sz="1400" spc="-5" dirty="0">
                <a:latin typeface="Arial"/>
                <a:cs typeface="Arial"/>
              </a:rPr>
              <a:t>“</a:t>
            </a:r>
            <a:r>
              <a:rPr sz="1400" b="1" spc="-5" dirty="0">
                <a:latin typeface="Arial"/>
                <a:cs typeface="Arial"/>
              </a:rPr>
              <a:t>OUTBOX</a:t>
            </a:r>
            <a:r>
              <a:rPr sz="1400" spc="-5" dirty="0">
                <a:latin typeface="Arial"/>
                <a:cs typeface="Arial"/>
              </a:rPr>
              <a:t>”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Tab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100099"/>
              </a:lnSpc>
              <a:spcBef>
                <a:spcPts val="31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Either Select the radio button for the  </a:t>
            </a:r>
            <a:r>
              <a:rPr sz="1400" spc="-5" dirty="0">
                <a:latin typeface="Arial"/>
                <a:cs typeface="Arial"/>
              </a:rPr>
              <a:t>invoice you want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25" dirty="0">
                <a:latin typeface="Arial"/>
                <a:cs typeface="Arial"/>
              </a:rPr>
              <a:t>copy, </a:t>
            </a:r>
            <a:r>
              <a:rPr sz="1400" dirty="0">
                <a:latin typeface="Arial"/>
                <a:cs typeface="Arial"/>
              </a:rPr>
              <a:t>and click </a:t>
            </a:r>
            <a:r>
              <a:rPr sz="1400" spc="-30" dirty="0">
                <a:latin typeface="Arial"/>
                <a:cs typeface="Arial"/>
              </a:rPr>
              <a:t>Copy. 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Open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invoice you want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copy.</a:t>
            </a:r>
            <a:endParaRPr sz="1400">
              <a:latin typeface="Arial"/>
              <a:cs typeface="Arial"/>
            </a:endParaRPr>
          </a:p>
          <a:p>
            <a:pPr marL="355600" marR="381635" indent="-342900">
              <a:lnSpc>
                <a:spcPts val="1700"/>
              </a:lnSpc>
              <a:spcBef>
                <a:spcPts val="65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On the “</a:t>
            </a:r>
            <a:r>
              <a:rPr sz="1400" b="1" dirty="0">
                <a:latin typeface="Arial"/>
                <a:cs typeface="Arial"/>
              </a:rPr>
              <a:t>Detail</a:t>
            </a:r>
            <a:r>
              <a:rPr sz="1400" dirty="0">
                <a:latin typeface="Arial"/>
                <a:cs typeface="Arial"/>
              </a:rPr>
              <a:t>” tab, click </a:t>
            </a:r>
            <a:r>
              <a:rPr sz="1400" b="1" spc="-5" dirty="0">
                <a:latin typeface="Arial"/>
                <a:cs typeface="Arial"/>
              </a:rPr>
              <a:t>Copy</a:t>
            </a:r>
            <a:r>
              <a:rPr sz="1400" b="1" spc="-1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This  Invoice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Enter an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number.</a:t>
            </a:r>
            <a:endParaRPr sz="1400">
              <a:latin typeface="Arial"/>
              <a:cs typeface="Arial"/>
            </a:endParaRPr>
          </a:p>
          <a:p>
            <a:pPr marL="355600" marR="354330" indent="-342900">
              <a:lnSpc>
                <a:spcPts val="1710"/>
              </a:lnSpc>
              <a:spcBef>
                <a:spcPts val="59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For </a:t>
            </a:r>
            <a:r>
              <a:rPr sz="1400" spc="-75" dirty="0">
                <a:latin typeface="Arial"/>
                <a:cs typeface="Arial"/>
              </a:rPr>
              <a:t>VAT </a:t>
            </a:r>
            <a:r>
              <a:rPr sz="1400" dirty="0">
                <a:latin typeface="Arial"/>
                <a:cs typeface="Arial"/>
              </a:rPr>
              <a:t>lines, </a:t>
            </a:r>
            <a:r>
              <a:rPr sz="1400" spc="-5" dirty="0">
                <a:latin typeface="Arial"/>
                <a:cs typeface="Arial"/>
              </a:rPr>
              <a:t>make </a:t>
            </a:r>
            <a:r>
              <a:rPr sz="1400" dirty="0">
                <a:latin typeface="Arial"/>
                <a:cs typeface="Arial"/>
              </a:rPr>
              <a:t>sure the date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 supply at the line </a:t>
            </a:r>
            <a:r>
              <a:rPr sz="1400" spc="-5" dirty="0">
                <a:latin typeface="Arial"/>
                <a:cs typeface="Arial"/>
              </a:rPr>
              <a:t>level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correct.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Edit the other fields as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necessary.</a:t>
            </a:r>
            <a:endParaRPr sz="1400">
              <a:latin typeface="Arial"/>
              <a:cs typeface="Arial"/>
            </a:endParaRPr>
          </a:p>
          <a:p>
            <a:pPr marL="355600" marR="85725" indent="-342900">
              <a:lnSpc>
                <a:spcPts val="1700"/>
              </a:lnSpc>
              <a:spcBef>
                <a:spcPts val="60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Next, review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invoice,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save  </a:t>
            </a:r>
            <a:r>
              <a:rPr sz="1400" dirty="0">
                <a:latin typeface="Arial"/>
                <a:cs typeface="Arial"/>
              </a:rPr>
              <a:t>or submit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0011" y="1685544"/>
            <a:ext cx="225551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8884" y="3130295"/>
            <a:ext cx="227075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70247" y="1507236"/>
            <a:ext cx="4447540" cy="24415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3063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350010">
              <a:lnSpc>
                <a:spcPct val="100000"/>
              </a:lnSpc>
              <a:spcBef>
                <a:spcPts val="97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9263" y="5388864"/>
            <a:ext cx="7743444" cy="749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4691" y="5384291"/>
            <a:ext cx="7752715" cy="759460"/>
          </a:xfrm>
          <a:custGeom>
            <a:avLst/>
            <a:gdLst/>
            <a:ahLst/>
            <a:cxnLst/>
            <a:rect l="l" t="t" r="r" b="b"/>
            <a:pathLst>
              <a:path w="7752715" h="759460">
                <a:moveTo>
                  <a:pt x="0" y="758951"/>
                </a:moveTo>
                <a:lnTo>
                  <a:pt x="7752588" y="758951"/>
                </a:lnTo>
                <a:lnTo>
                  <a:pt x="7752588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2415666"/>
            <a:ext cx="6194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5. </a:t>
            </a:r>
            <a:r>
              <a:rPr sz="4800" spc="-5" dirty="0">
                <a:solidFill>
                  <a:srgbClr val="000000"/>
                </a:solidFill>
              </a:rPr>
              <a:t>Modifying</a:t>
            </a:r>
            <a:r>
              <a:rPr sz="4800" spc="10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Invoices</a:t>
            </a:r>
            <a:endParaRPr sz="4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568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 Flip Invoice – </a:t>
            </a:r>
            <a:r>
              <a:rPr spc="-10" dirty="0"/>
              <a:t>Review, </a:t>
            </a:r>
            <a:r>
              <a:rPr spc="-5" dirty="0"/>
              <a:t>Save,</a:t>
            </a:r>
            <a:r>
              <a:rPr spc="-160" dirty="0"/>
              <a:t> </a:t>
            </a:r>
            <a:r>
              <a:rPr dirty="0"/>
              <a:t>Submit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2978"/>
            <a:ext cx="3860165" cy="42164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marR="167640" indent="-342900">
              <a:lnSpc>
                <a:spcPts val="17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Review your invoice </a:t>
            </a:r>
            <a:r>
              <a:rPr sz="1400" dirty="0">
                <a:latin typeface="Arial"/>
                <a:cs typeface="Arial"/>
              </a:rPr>
              <a:t>for accuracy from the  </a:t>
            </a:r>
            <a:r>
              <a:rPr sz="1400" spc="-5" dirty="0">
                <a:latin typeface="Arial"/>
                <a:cs typeface="Arial"/>
              </a:rPr>
              <a:t>Review </a:t>
            </a:r>
            <a:r>
              <a:rPr sz="1400" dirty="0">
                <a:latin typeface="Arial"/>
                <a:cs typeface="Arial"/>
              </a:rPr>
              <a:t>page. Scroll </a:t>
            </a:r>
            <a:r>
              <a:rPr sz="1400" spc="-5" dirty="0">
                <a:latin typeface="Arial"/>
                <a:cs typeface="Arial"/>
              </a:rPr>
              <a:t>down </a:t>
            </a:r>
            <a:r>
              <a:rPr sz="1400" dirty="0">
                <a:latin typeface="Arial"/>
                <a:cs typeface="Arial"/>
              </a:rPr>
              <a:t>the page to  </a:t>
            </a:r>
            <a:r>
              <a:rPr sz="1400" spc="-5" dirty="0">
                <a:latin typeface="Arial"/>
                <a:cs typeface="Arial"/>
              </a:rPr>
              <a:t>view </a:t>
            </a:r>
            <a:r>
              <a:rPr sz="1400" dirty="0">
                <a:latin typeface="Arial"/>
                <a:cs typeface="Arial"/>
              </a:rPr>
              <a:t>all line item details and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totals.</a:t>
            </a:r>
          </a:p>
          <a:p>
            <a:pPr marL="355600" marR="123825" indent="-342900">
              <a:lnSpc>
                <a:spcPct val="100099"/>
              </a:lnSpc>
              <a:spcBef>
                <a:spcPts val="31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In case of any errors, </a:t>
            </a:r>
            <a:r>
              <a:rPr sz="1400" spc="-5" dirty="0">
                <a:latin typeface="Arial"/>
                <a:cs typeface="Arial"/>
              </a:rPr>
              <a:t>you will </a:t>
            </a:r>
            <a:r>
              <a:rPr sz="1400" dirty="0">
                <a:latin typeface="Arial"/>
                <a:cs typeface="Arial"/>
              </a:rPr>
              <a:t>get a  notification in red </a:t>
            </a:r>
            <a:r>
              <a:rPr sz="1400" spc="-5" dirty="0">
                <a:latin typeface="Arial"/>
                <a:cs typeface="Arial"/>
              </a:rPr>
              <a:t>where </a:t>
            </a:r>
            <a:r>
              <a:rPr sz="1400" dirty="0">
                <a:latin typeface="Arial"/>
                <a:cs typeface="Arial"/>
              </a:rPr>
              <a:t>information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should  be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corrected.</a:t>
            </a:r>
          </a:p>
          <a:p>
            <a:pPr marL="355600" marR="244475" indent="-342900">
              <a:lnSpc>
                <a:spcPts val="1700"/>
              </a:lnSpc>
              <a:spcBef>
                <a:spcPts val="65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If no changes are needed, click Submit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  send the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lang="en-US" sz="1400" dirty="0">
                <a:latin typeface="Arial"/>
                <a:cs typeface="Arial"/>
              </a:rPr>
              <a:t>Moog Inc.</a:t>
            </a:r>
            <a:endParaRPr sz="1400" dirty="0">
              <a:latin typeface="Arial"/>
              <a:cs typeface="Arial"/>
            </a:endParaRPr>
          </a:p>
          <a:p>
            <a:pPr marL="355600" marR="351155">
              <a:lnSpc>
                <a:spcPts val="1689"/>
              </a:lnSpc>
              <a:spcBef>
                <a:spcPts val="15"/>
              </a:spcBef>
            </a:pPr>
            <a:r>
              <a:rPr sz="1400" dirty="0">
                <a:latin typeface="Arial"/>
                <a:cs typeface="Arial"/>
              </a:rPr>
              <a:t>If changes are needed, click </a:t>
            </a:r>
            <a:r>
              <a:rPr sz="1400" spc="-5" dirty="0">
                <a:latin typeface="Arial"/>
                <a:cs typeface="Arial"/>
              </a:rPr>
              <a:t>Previous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  return to </a:t>
            </a:r>
            <a:r>
              <a:rPr sz="1400" spc="-5" dirty="0">
                <a:latin typeface="Arial"/>
                <a:cs typeface="Arial"/>
              </a:rPr>
              <a:t>previous </a:t>
            </a:r>
            <a:r>
              <a:rPr sz="1400" dirty="0">
                <a:latin typeface="Arial"/>
                <a:cs typeface="Arial"/>
              </a:rPr>
              <a:t>screens and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make</a:t>
            </a:r>
            <a:endParaRPr sz="1400" dirty="0">
              <a:latin typeface="Arial"/>
              <a:cs typeface="Arial"/>
            </a:endParaRPr>
          </a:p>
          <a:p>
            <a:pPr marL="355600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corrections </a:t>
            </a:r>
            <a:r>
              <a:rPr sz="1400" dirty="0">
                <a:latin typeface="Arial"/>
                <a:cs typeface="Arial"/>
              </a:rPr>
              <a:t>before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submitting.</a:t>
            </a:r>
          </a:p>
          <a:p>
            <a:pPr marL="355600" marR="175895">
              <a:lnSpc>
                <a:spcPct val="100699"/>
              </a:lnSpc>
              <a:spcBef>
                <a:spcPts val="15"/>
              </a:spcBef>
            </a:pPr>
            <a:r>
              <a:rPr sz="1400" spc="-10" dirty="0">
                <a:latin typeface="Arial"/>
                <a:cs typeface="Arial"/>
              </a:rPr>
              <a:t>Alternatively, </a:t>
            </a:r>
            <a:r>
              <a:rPr sz="1400" spc="-5" dirty="0">
                <a:latin typeface="Arial"/>
                <a:cs typeface="Arial"/>
              </a:rPr>
              <a:t>Save your invoice </a:t>
            </a:r>
            <a:r>
              <a:rPr sz="140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anytime  </a:t>
            </a:r>
            <a:r>
              <a:rPr sz="1400" dirty="0">
                <a:latin typeface="Arial"/>
                <a:cs typeface="Arial"/>
              </a:rPr>
              <a:t>during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creation to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on it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later.</a:t>
            </a:r>
            <a:endParaRPr sz="1400" dirty="0">
              <a:latin typeface="Arial"/>
              <a:cs typeface="Arial"/>
            </a:endParaRPr>
          </a:p>
          <a:p>
            <a:pPr marL="355600" marR="132080" indent="-342900">
              <a:lnSpc>
                <a:spcPct val="99600"/>
              </a:lnSpc>
              <a:spcBef>
                <a:spcPts val="380"/>
              </a:spcBef>
              <a:buClr>
                <a:srgbClr val="EFAB00"/>
              </a:buClr>
              <a:buSzPct val="117857"/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-5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resume </a:t>
            </a:r>
            <a:r>
              <a:rPr sz="1400" spc="-5" dirty="0">
                <a:latin typeface="Arial"/>
                <a:cs typeface="Arial"/>
              </a:rPr>
              <a:t>working </a:t>
            </a:r>
            <a:r>
              <a:rPr sz="1400" dirty="0">
                <a:latin typeface="Arial"/>
                <a:cs typeface="Arial"/>
              </a:rPr>
              <a:t>on the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by  selecting it from Outbox&gt; Drafts on </a:t>
            </a:r>
            <a:r>
              <a:rPr sz="1400" spc="-5" dirty="0">
                <a:latin typeface="Arial"/>
                <a:cs typeface="Arial"/>
              </a:rPr>
              <a:t>your  Home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page.</a:t>
            </a:r>
          </a:p>
          <a:p>
            <a:pPr marL="370840" marR="5080">
              <a:lnSpc>
                <a:spcPct val="101499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Note: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can keep draft </a:t>
            </a:r>
            <a:r>
              <a:rPr sz="1400" spc="-5" dirty="0">
                <a:latin typeface="Arial"/>
                <a:cs typeface="Arial"/>
              </a:rPr>
              <a:t>invoices </a:t>
            </a:r>
            <a:r>
              <a:rPr sz="1400" dirty="0">
                <a:latin typeface="Arial"/>
                <a:cs typeface="Arial"/>
              </a:rPr>
              <a:t>for up to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  </a:t>
            </a:r>
            <a:r>
              <a:rPr sz="1400" spc="-5" dirty="0">
                <a:latin typeface="Arial"/>
                <a:cs typeface="Arial"/>
              </a:rPr>
              <a:t>days.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5758" y="1588118"/>
            <a:ext cx="4113027" cy="322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8204" y="1632204"/>
            <a:ext cx="225551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2907" y="1638300"/>
            <a:ext cx="227075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2459" y="1507236"/>
            <a:ext cx="4274820" cy="47561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2132965">
              <a:lnSpc>
                <a:spcPct val="100000"/>
              </a:lnSpc>
              <a:spcBef>
                <a:spcPts val="1165"/>
              </a:spcBef>
              <a:tabLst>
                <a:tab pos="3357245" algn="l"/>
              </a:tabLst>
            </a:pPr>
            <a:r>
              <a:rPr sz="1200" spc="-5" dirty="0">
                <a:latin typeface="Arial"/>
                <a:cs typeface="Arial"/>
              </a:rPr>
              <a:t>3	</a:t>
            </a:r>
            <a:r>
              <a:rPr sz="1800" spc="-7" baseline="2314" dirty="0">
                <a:latin typeface="Arial"/>
                <a:cs typeface="Arial"/>
              </a:rPr>
              <a:t>1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48595" y="2275969"/>
            <a:ext cx="4164112" cy="348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2459" y="2127504"/>
            <a:ext cx="4274820" cy="3691254"/>
          </a:xfrm>
          <a:custGeom>
            <a:avLst/>
            <a:gdLst/>
            <a:ahLst/>
            <a:cxnLst/>
            <a:rect l="l" t="t" r="r" b="b"/>
            <a:pathLst>
              <a:path w="4274820" h="3691254">
                <a:moveTo>
                  <a:pt x="0" y="3691128"/>
                </a:moveTo>
                <a:lnTo>
                  <a:pt x="4274820" y="3691128"/>
                </a:lnTo>
                <a:lnTo>
                  <a:pt x="4274820" y="0"/>
                </a:lnTo>
                <a:lnTo>
                  <a:pt x="0" y="0"/>
                </a:lnTo>
                <a:lnTo>
                  <a:pt x="0" y="36911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19416" y="2474976"/>
            <a:ext cx="227075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79868" y="2479370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81828" y="5160264"/>
            <a:ext cx="3227831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7255" y="5155691"/>
            <a:ext cx="3237230" cy="1217930"/>
          </a:xfrm>
          <a:custGeom>
            <a:avLst/>
            <a:gdLst/>
            <a:ahLst/>
            <a:cxnLst/>
            <a:rect l="l" t="t" r="r" b="b"/>
            <a:pathLst>
              <a:path w="3237229" h="1217929">
                <a:moveTo>
                  <a:pt x="0" y="1217675"/>
                </a:moveTo>
                <a:lnTo>
                  <a:pt x="3236976" y="1217675"/>
                </a:lnTo>
                <a:lnTo>
                  <a:pt x="3236976" y="0"/>
                </a:lnTo>
                <a:lnTo>
                  <a:pt x="0" y="0"/>
                </a:lnTo>
                <a:lnTo>
                  <a:pt x="0" y="12176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9416" y="5225796"/>
            <a:ext cx="227075" cy="224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92568" y="5230495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517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Cancel, </a:t>
            </a:r>
            <a:r>
              <a:rPr dirty="0"/>
              <a:t>Edit and </a:t>
            </a:r>
            <a:r>
              <a:rPr spc="-5" dirty="0"/>
              <a:t>Resubmit</a:t>
            </a:r>
            <a:r>
              <a:rPr spc="-60" dirty="0"/>
              <a:t> </a:t>
            </a:r>
            <a:r>
              <a:rPr dirty="0"/>
              <a:t>Invoices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41906"/>
            <a:ext cx="2699385" cy="31718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the “OUTBOX”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tab.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99700"/>
              </a:lnSpc>
              <a:spcBef>
                <a:spcPts val="33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In the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# column, click  the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link to </a:t>
            </a:r>
            <a:r>
              <a:rPr sz="1400" spc="-5" dirty="0">
                <a:latin typeface="Arial"/>
                <a:cs typeface="Arial"/>
              </a:rPr>
              <a:t>view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details  of 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>
              <a:latin typeface="Arial"/>
              <a:cs typeface="Arial"/>
            </a:endParaRPr>
          </a:p>
          <a:p>
            <a:pPr marL="355600" marR="200025" indent="-342900">
              <a:lnSpc>
                <a:spcPct val="99600"/>
              </a:lnSpc>
              <a:spcBef>
                <a:spcPts val="38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b="1" spc="-5" dirty="0">
                <a:latin typeface="Arial"/>
                <a:cs typeface="Arial"/>
              </a:rPr>
              <a:t>Cancel</a:t>
            </a:r>
            <a:r>
              <a:rPr sz="1400" spc="-5" dirty="0">
                <a:latin typeface="Arial"/>
                <a:cs typeface="Arial"/>
              </a:rPr>
              <a:t>. The </a:t>
            </a:r>
            <a:r>
              <a:rPr sz="1400" dirty="0">
                <a:latin typeface="Arial"/>
                <a:cs typeface="Arial"/>
              </a:rPr>
              <a:t>status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 the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changes to  </a:t>
            </a:r>
            <a:r>
              <a:rPr sz="1400" spc="-5" dirty="0">
                <a:latin typeface="Arial"/>
                <a:cs typeface="Arial"/>
              </a:rPr>
              <a:t>“Canceled.”</a:t>
            </a:r>
            <a:endParaRPr sz="1400">
              <a:latin typeface="Arial"/>
              <a:cs typeface="Arial"/>
            </a:endParaRPr>
          </a:p>
          <a:p>
            <a:pPr marL="355600" marR="165100" indent="-342900">
              <a:lnSpc>
                <a:spcPct val="100299"/>
              </a:lnSpc>
              <a:spcBef>
                <a:spcPts val="36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the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# for the  failed, canceled, or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rejected 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that </a:t>
            </a:r>
            <a:r>
              <a:rPr sz="1400" spc="-5" dirty="0">
                <a:latin typeface="Arial"/>
                <a:cs typeface="Arial"/>
              </a:rPr>
              <a:t>you want </a:t>
            </a:r>
            <a:r>
              <a:rPr sz="1400" dirty="0">
                <a:latin typeface="Arial"/>
                <a:cs typeface="Arial"/>
              </a:rPr>
              <a:t>to  resubmit and click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Edit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125730" indent="-342900">
              <a:lnSpc>
                <a:spcPts val="1689"/>
              </a:lnSpc>
              <a:spcBef>
                <a:spcPts val="67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b="1" spc="-5" dirty="0">
                <a:latin typeface="Arial"/>
                <a:cs typeface="Arial"/>
              </a:rPr>
              <a:t>Submit </a:t>
            </a:r>
            <a:r>
              <a:rPr sz="1400" dirty="0">
                <a:latin typeface="Arial"/>
                <a:cs typeface="Arial"/>
              </a:rPr>
              <a:t>on 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Review  </a:t>
            </a:r>
            <a:r>
              <a:rPr sz="1400" dirty="0">
                <a:latin typeface="Arial"/>
                <a:cs typeface="Arial"/>
              </a:rPr>
              <a:t>page to send the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1556003"/>
            <a:ext cx="5445252" cy="1860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7847" y="1748027"/>
            <a:ext cx="227075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4235" y="2619755"/>
            <a:ext cx="225551" cy="225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72028" y="1551432"/>
            <a:ext cx="5454650" cy="18700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91757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973455">
              <a:lnSpc>
                <a:spcPct val="100000"/>
              </a:lnSpc>
              <a:spcBef>
                <a:spcPts val="945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33348" y="3731895"/>
            <a:ext cx="5379359" cy="923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38288" y="3977640"/>
            <a:ext cx="227076" cy="225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81171" y="3584447"/>
            <a:ext cx="5436235" cy="10763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R="91313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78046" y="5638038"/>
            <a:ext cx="207645" cy="109855"/>
          </a:xfrm>
          <a:custGeom>
            <a:avLst/>
            <a:gdLst/>
            <a:ahLst/>
            <a:cxnLst/>
            <a:rect l="l" t="t" r="r" b="b"/>
            <a:pathLst>
              <a:path w="207645" h="109854">
                <a:moveTo>
                  <a:pt x="0" y="109728"/>
                </a:moveTo>
                <a:lnTo>
                  <a:pt x="207263" y="109728"/>
                </a:lnTo>
                <a:lnTo>
                  <a:pt x="207263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ln w="35052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0505" y="6096761"/>
            <a:ext cx="497205" cy="129539"/>
          </a:xfrm>
          <a:custGeom>
            <a:avLst/>
            <a:gdLst/>
            <a:ahLst/>
            <a:cxnLst/>
            <a:rect l="l" t="t" r="r" b="b"/>
            <a:pathLst>
              <a:path w="497204" h="129539">
                <a:moveTo>
                  <a:pt x="0" y="129539"/>
                </a:moveTo>
                <a:lnTo>
                  <a:pt x="496824" y="129539"/>
                </a:lnTo>
                <a:lnTo>
                  <a:pt x="496824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35052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7608" y="5315711"/>
            <a:ext cx="219455" cy="217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0659" y="5878067"/>
            <a:ext cx="220979" cy="217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0128" y="5344118"/>
            <a:ext cx="810895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325"/>
              </a:lnSpc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9768" y="4928615"/>
            <a:ext cx="8282940" cy="1522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4235" y="5798820"/>
            <a:ext cx="227075" cy="2255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5195" y="4924044"/>
            <a:ext cx="8292465" cy="15316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556260" algn="ctr">
              <a:lnSpc>
                <a:spcPct val="100000"/>
              </a:lnSpc>
              <a:spcBef>
                <a:spcPts val="1045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180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63558" y="6625088"/>
            <a:ext cx="1149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02" y="1459768"/>
            <a:ext cx="8523605" cy="178638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b="1" spc="-5" dirty="0">
                <a:latin typeface="Arial"/>
                <a:cs typeface="Arial"/>
              </a:rPr>
              <a:t>Procure-to-Pay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Process</a:t>
            </a:r>
            <a:endParaRPr sz="1400" dirty="0">
              <a:latin typeface="Arial"/>
              <a:cs typeface="Arial"/>
            </a:endParaRPr>
          </a:p>
          <a:p>
            <a:pPr marL="299085" marR="571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This document contains the requirements and training for your organization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create and submit  invoices online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lang="en-US" sz="1400" dirty="0">
                <a:latin typeface="Arial"/>
                <a:cs typeface="Arial"/>
              </a:rPr>
              <a:t>Moog Inc. </a:t>
            </a:r>
            <a:r>
              <a:rPr sz="1400" spc="-10" dirty="0">
                <a:latin typeface="Arial"/>
                <a:cs typeface="Arial"/>
              </a:rPr>
              <a:t>via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Ariba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Network.</a:t>
            </a:r>
            <a:endParaRPr sz="1400" dirty="0">
              <a:latin typeface="Arial"/>
              <a:cs typeface="Arial"/>
            </a:endParaRPr>
          </a:p>
          <a:p>
            <a:pPr marL="299085" marR="6350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M</a:t>
            </a:r>
            <a:r>
              <a:rPr lang="en-US" sz="1400" dirty="0">
                <a:latin typeface="Arial"/>
                <a:cs typeface="Arial"/>
              </a:rPr>
              <a:t>oog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lang="en-US" sz="1400" spc="-5" dirty="0">
                <a:latin typeface="Arial"/>
                <a:cs typeface="Arial"/>
              </a:rPr>
              <a:t>nc.</a:t>
            </a:r>
            <a:r>
              <a:rPr sz="1400" spc="-5" dirty="0">
                <a:latin typeface="Arial"/>
                <a:cs typeface="Arial"/>
              </a:rPr>
              <a:t> requires suppliers enabled on Ariba Network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submit electronic invoices through Ariba  Network.</a:t>
            </a:r>
            <a:endParaRPr sz="14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Note: Suppliers uploading CSV Invoices or utilizing cXML or EDI technologies should refer to </a:t>
            </a:r>
            <a:r>
              <a:rPr sz="1400" spc="-1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specification documents available on </a:t>
            </a:r>
            <a:r>
              <a:rPr sz="1400" dirty="0">
                <a:latin typeface="Arial"/>
                <a:cs typeface="Arial"/>
              </a:rPr>
              <a:t>the M</a:t>
            </a:r>
            <a:r>
              <a:rPr lang="en-US" sz="1400" dirty="0">
                <a:latin typeface="Arial"/>
                <a:cs typeface="Arial"/>
              </a:rPr>
              <a:t>oog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lang="en-US" sz="1400" spc="-5" dirty="0">
                <a:latin typeface="Arial"/>
                <a:cs typeface="Arial"/>
              </a:rPr>
              <a:t>nc.</a:t>
            </a:r>
            <a:r>
              <a:rPr sz="1400" spc="-5" dirty="0">
                <a:latin typeface="Arial"/>
                <a:cs typeface="Arial"/>
              </a:rPr>
              <a:t> Supplier Information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Portal.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2415666"/>
            <a:ext cx="66363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6. Document </a:t>
            </a:r>
            <a:r>
              <a:rPr sz="4800" spc="-5" dirty="0">
                <a:solidFill>
                  <a:srgbClr val="000000"/>
                </a:solidFill>
              </a:rPr>
              <a:t>Status,  Searches, </a:t>
            </a:r>
            <a:r>
              <a:rPr sz="4800" dirty="0">
                <a:solidFill>
                  <a:srgbClr val="000000"/>
                </a:solidFill>
              </a:rPr>
              <a:t>and</a:t>
            </a:r>
            <a:r>
              <a:rPr sz="4800" spc="10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Reports</a:t>
            </a:r>
            <a:endParaRPr sz="4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Check </a:t>
            </a:r>
            <a:r>
              <a:rPr dirty="0"/>
              <a:t>Invoice</a:t>
            </a:r>
            <a:r>
              <a:rPr spc="-75" dirty="0"/>
              <a:t> </a:t>
            </a:r>
            <a:r>
              <a:rPr dirty="0"/>
              <a:t>Status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00"/>
              </a:spcBef>
            </a:pPr>
            <a:r>
              <a:rPr spc="-5" dirty="0"/>
              <a:t>Check</a:t>
            </a:r>
            <a:r>
              <a:rPr spc="-25" dirty="0"/>
              <a:t> </a:t>
            </a:r>
            <a:r>
              <a:rPr spc="-5" dirty="0"/>
              <a:t>Status:</a:t>
            </a:r>
          </a:p>
          <a:p>
            <a:pPr marL="13970" marR="5080">
              <a:lnSpc>
                <a:spcPct val="100000"/>
              </a:lnSpc>
              <a:spcBef>
                <a:spcPts val="600"/>
              </a:spcBef>
            </a:pPr>
            <a:r>
              <a:rPr b="0" dirty="0">
                <a:latin typeface="Arial"/>
                <a:cs typeface="Arial"/>
              </a:rPr>
              <a:t>If </a:t>
            </a:r>
            <a:r>
              <a:rPr b="0" spc="-5" dirty="0">
                <a:latin typeface="Arial"/>
                <a:cs typeface="Arial"/>
              </a:rPr>
              <a:t>you configured your Invoice Notifications as noted earlier </a:t>
            </a:r>
            <a:r>
              <a:rPr b="0" dirty="0">
                <a:latin typeface="Arial"/>
                <a:cs typeface="Arial"/>
              </a:rPr>
              <a:t>in </a:t>
            </a:r>
            <a:r>
              <a:rPr b="0" spc="-5" dirty="0">
                <a:latin typeface="Arial"/>
                <a:cs typeface="Arial"/>
              </a:rPr>
              <a:t>this presentation, you will receive emails  </a:t>
            </a:r>
            <a:r>
              <a:rPr b="0" dirty="0">
                <a:latin typeface="Arial"/>
                <a:cs typeface="Arial"/>
              </a:rPr>
              <a:t>regarding </a:t>
            </a:r>
            <a:r>
              <a:rPr b="0" spc="-5" dirty="0">
                <a:latin typeface="Arial"/>
                <a:cs typeface="Arial"/>
              </a:rPr>
              <a:t>invoice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status.</a:t>
            </a:r>
          </a:p>
          <a:p>
            <a:pPr marL="13970">
              <a:lnSpc>
                <a:spcPct val="100000"/>
              </a:lnSpc>
              <a:spcBef>
                <a:spcPts val="600"/>
              </a:spcBef>
            </a:pPr>
            <a:r>
              <a:rPr b="0" spc="-50" dirty="0">
                <a:latin typeface="Arial"/>
                <a:cs typeface="Arial"/>
              </a:rPr>
              <a:t>You </a:t>
            </a:r>
            <a:r>
              <a:rPr b="0" dirty="0">
                <a:latin typeface="Arial"/>
                <a:cs typeface="Arial"/>
              </a:rPr>
              <a:t>can also check </a:t>
            </a:r>
            <a:r>
              <a:rPr b="0" spc="-5" dirty="0">
                <a:latin typeface="Arial"/>
                <a:cs typeface="Arial"/>
              </a:rPr>
              <a:t>invoice </a:t>
            </a:r>
            <a:r>
              <a:rPr b="0" dirty="0">
                <a:latin typeface="Arial"/>
                <a:cs typeface="Arial"/>
              </a:rPr>
              <a:t>status from the </a:t>
            </a:r>
            <a:r>
              <a:rPr spc="-5" dirty="0"/>
              <a:t>Outbox </a:t>
            </a:r>
            <a:r>
              <a:rPr b="0" spc="-5" dirty="0">
                <a:latin typeface="Arial"/>
                <a:cs typeface="Arial"/>
              </a:rPr>
              <a:t>by </a:t>
            </a:r>
            <a:r>
              <a:rPr b="0" dirty="0">
                <a:latin typeface="Arial"/>
                <a:cs typeface="Arial"/>
              </a:rPr>
              <a:t>selecting the </a:t>
            </a:r>
            <a:r>
              <a:rPr b="0" spc="-5" dirty="0">
                <a:latin typeface="Arial"/>
                <a:cs typeface="Arial"/>
              </a:rPr>
              <a:t>invoice</a:t>
            </a:r>
            <a:r>
              <a:rPr b="0" spc="-1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link.</a:t>
            </a:r>
          </a:p>
          <a:p>
            <a:pPr marL="1270"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155"/>
              </a:spcBef>
            </a:pPr>
            <a:r>
              <a:rPr spc="-5" dirty="0"/>
              <a:t>Routing</a:t>
            </a:r>
            <a:r>
              <a:rPr spc="-25" dirty="0"/>
              <a:t> </a:t>
            </a:r>
            <a:r>
              <a:rPr dirty="0"/>
              <a:t>Status</a:t>
            </a:r>
          </a:p>
          <a:p>
            <a:pPr marL="13970">
              <a:lnSpc>
                <a:spcPct val="100000"/>
              </a:lnSpc>
              <a:spcBef>
                <a:spcPts val="600"/>
              </a:spcBef>
            </a:pPr>
            <a:r>
              <a:rPr b="0" dirty="0">
                <a:latin typeface="Arial"/>
                <a:cs typeface="Arial"/>
              </a:rPr>
              <a:t>Reflects the status </a:t>
            </a:r>
            <a:r>
              <a:rPr b="0" spc="-5" dirty="0">
                <a:latin typeface="Arial"/>
                <a:cs typeface="Arial"/>
              </a:rPr>
              <a:t>of </a:t>
            </a:r>
            <a:r>
              <a:rPr b="0" dirty="0">
                <a:latin typeface="Arial"/>
                <a:cs typeface="Arial"/>
              </a:rPr>
              <a:t>the </a:t>
            </a:r>
            <a:r>
              <a:rPr b="0" spc="-5" dirty="0">
                <a:latin typeface="Arial"/>
                <a:cs typeface="Arial"/>
              </a:rPr>
              <a:t>transmission of </a:t>
            </a:r>
            <a:r>
              <a:rPr b="0" dirty="0">
                <a:latin typeface="Arial"/>
                <a:cs typeface="Arial"/>
              </a:rPr>
              <a:t>the </a:t>
            </a:r>
            <a:r>
              <a:rPr b="0" spc="-5" dirty="0">
                <a:latin typeface="Arial"/>
                <a:cs typeface="Arial"/>
              </a:rPr>
              <a:t>invoice </a:t>
            </a:r>
            <a:r>
              <a:rPr b="0" dirty="0">
                <a:latin typeface="Arial"/>
                <a:cs typeface="Arial"/>
              </a:rPr>
              <a:t>to </a:t>
            </a:r>
            <a:r>
              <a:rPr lang="en-US" b="0" dirty="0">
                <a:latin typeface="Arial"/>
                <a:cs typeface="Arial"/>
              </a:rPr>
              <a:t>Moog Inc. </a:t>
            </a:r>
            <a:r>
              <a:rPr b="0" spc="-10" dirty="0">
                <a:latin typeface="Arial"/>
                <a:cs typeface="Arial"/>
              </a:rPr>
              <a:t>via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8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Ariba Network.</a:t>
            </a:r>
          </a:p>
          <a:p>
            <a:pPr marL="288290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7655" algn="l"/>
                <a:tab pos="288290" algn="l"/>
              </a:tabLst>
            </a:pPr>
            <a:r>
              <a:rPr dirty="0"/>
              <a:t>Obsoleted </a:t>
            </a:r>
            <a:r>
              <a:rPr b="0" dirty="0">
                <a:latin typeface="Arial"/>
                <a:cs typeface="Arial"/>
              </a:rPr>
              <a:t>– </a:t>
            </a:r>
            <a:r>
              <a:rPr b="0" spc="-50" dirty="0">
                <a:latin typeface="Arial"/>
                <a:cs typeface="Arial"/>
              </a:rPr>
              <a:t>You </a:t>
            </a:r>
            <a:r>
              <a:rPr b="0" dirty="0">
                <a:latin typeface="Arial"/>
                <a:cs typeface="Arial"/>
              </a:rPr>
              <a:t>canceled the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invoice</a:t>
            </a:r>
          </a:p>
          <a:p>
            <a:pPr marL="288290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7655" algn="l"/>
                <a:tab pos="288290" algn="l"/>
              </a:tabLst>
            </a:pPr>
            <a:r>
              <a:rPr dirty="0"/>
              <a:t>Failed </a:t>
            </a:r>
            <a:r>
              <a:rPr b="0" dirty="0">
                <a:latin typeface="Arial"/>
                <a:cs typeface="Arial"/>
              </a:rPr>
              <a:t>– </a:t>
            </a:r>
            <a:r>
              <a:rPr b="0" spc="-5" dirty="0">
                <a:latin typeface="Arial"/>
                <a:cs typeface="Arial"/>
              </a:rPr>
              <a:t>Invoice </a:t>
            </a:r>
            <a:r>
              <a:rPr b="0" dirty="0">
                <a:latin typeface="Arial"/>
                <a:cs typeface="Arial"/>
              </a:rPr>
              <a:t>failed </a:t>
            </a:r>
            <a:r>
              <a:rPr lang="en-US" b="0" dirty="0">
                <a:latin typeface="Arial"/>
                <a:cs typeface="Arial"/>
              </a:rPr>
              <a:t>Moog Inc. </a:t>
            </a:r>
            <a:r>
              <a:rPr b="0" spc="-5" dirty="0">
                <a:latin typeface="Arial"/>
                <a:cs typeface="Arial"/>
              </a:rPr>
              <a:t>invoicing </a:t>
            </a:r>
            <a:r>
              <a:rPr b="0" dirty="0">
                <a:latin typeface="Arial"/>
                <a:cs typeface="Arial"/>
              </a:rPr>
              <a:t>rules. </a:t>
            </a:r>
            <a:r>
              <a:rPr lang="en-US" b="0" dirty="0">
                <a:latin typeface="Arial"/>
                <a:cs typeface="Arial"/>
              </a:rPr>
              <a:t>Moog Inc. </a:t>
            </a:r>
            <a:r>
              <a:rPr b="0" spc="-5" dirty="0">
                <a:latin typeface="Arial"/>
                <a:cs typeface="Arial"/>
              </a:rPr>
              <a:t>will not receive </a:t>
            </a:r>
            <a:r>
              <a:rPr b="0" dirty="0">
                <a:latin typeface="Arial"/>
                <a:cs typeface="Arial"/>
              </a:rPr>
              <a:t>this</a:t>
            </a:r>
            <a:r>
              <a:rPr b="0" spc="-14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invoice</a:t>
            </a:r>
          </a:p>
          <a:p>
            <a:pPr marL="288290" indent="-274320">
              <a:lnSpc>
                <a:spcPct val="100000"/>
              </a:lnSpc>
              <a:spcBef>
                <a:spcPts val="605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7655" algn="l"/>
                <a:tab pos="288290" algn="l"/>
              </a:tabLst>
            </a:pPr>
            <a:r>
              <a:rPr spc="-5" dirty="0"/>
              <a:t>Queued </a:t>
            </a:r>
            <a:r>
              <a:rPr b="0" dirty="0">
                <a:latin typeface="Arial"/>
                <a:cs typeface="Arial"/>
              </a:rPr>
              <a:t>– </a:t>
            </a:r>
            <a:r>
              <a:rPr b="0" spc="-5" dirty="0">
                <a:latin typeface="Arial"/>
                <a:cs typeface="Arial"/>
              </a:rPr>
              <a:t>Ariba Network received </a:t>
            </a:r>
            <a:r>
              <a:rPr b="0" dirty="0">
                <a:latin typeface="Arial"/>
                <a:cs typeface="Arial"/>
              </a:rPr>
              <a:t>the </a:t>
            </a:r>
            <a:r>
              <a:rPr b="0" spc="-5" dirty="0">
                <a:latin typeface="Arial"/>
                <a:cs typeface="Arial"/>
              </a:rPr>
              <a:t>invoice but has not </a:t>
            </a:r>
            <a:r>
              <a:rPr b="0" dirty="0">
                <a:latin typeface="Arial"/>
                <a:cs typeface="Arial"/>
              </a:rPr>
              <a:t>processed</a:t>
            </a:r>
            <a:r>
              <a:rPr b="0" spc="-22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it</a:t>
            </a:r>
          </a:p>
          <a:p>
            <a:pPr marL="288290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7655" algn="l"/>
                <a:tab pos="288290" algn="l"/>
              </a:tabLst>
            </a:pPr>
            <a:r>
              <a:rPr spc="-5" dirty="0"/>
              <a:t>Sent </a:t>
            </a:r>
            <a:r>
              <a:rPr b="0" dirty="0">
                <a:latin typeface="Arial"/>
                <a:cs typeface="Arial"/>
              </a:rPr>
              <a:t>– </a:t>
            </a:r>
            <a:r>
              <a:rPr b="0" spc="-5" dirty="0">
                <a:latin typeface="Arial"/>
                <a:cs typeface="Arial"/>
              </a:rPr>
              <a:t>Ariba Network </a:t>
            </a:r>
            <a:r>
              <a:rPr b="0" dirty="0">
                <a:latin typeface="Arial"/>
                <a:cs typeface="Arial"/>
              </a:rPr>
              <a:t>sent the </a:t>
            </a:r>
            <a:r>
              <a:rPr b="0" spc="-5" dirty="0">
                <a:latin typeface="Arial"/>
                <a:cs typeface="Arial"/>
              </a:rPr>
              <a:t>invoice </a:t>
            </a:r>
            <a:r>
              <a:rPr b="0" dirty="0">
                <a:latin typeface="Arial"/>
                <a:cs typeface="Arial"/>
              </a:rPr>
              <a:t>to a </a:t>
            </a:r>
            <a:r>
              <a:rPr b="0" spc="-5" dirty="0">
                <a:latin typeface="Arial"/>
                <a:cs typeface="Arial"/>
              </a:rPr>
              <a:t>queue. The invoice </a:t>
            </a:r>
            <a:r>
              <a:rPr b="0" dirty="0">
                <a:latin typeface="Arial"/>
                <a:cs typeface="Arial"/>
              </a:rPr>
              <a:t>is </a:t>
            </a:r>
            <a:r>
              <a:rPr b="0" spc="-5" dirty="0">
                <a:latin typeface="Arial"/>
                <a:cs typeface="Arial"/>
              </a:rPr>
              <a:t>awaiting </a:t>
            </a:r>
            <a:r>
              <a:rPr b="0" dirty="0">
                <a:latin typeface="Arial"/>
                <a:cs typeface="Arial"/>
              </a:rPr>
              <a:t>pickup </a:t>
            </a:r>
            <a:r>
              <a:rPr b="0" spc="-5" dirty="0">
                <a:latin typeface="Arial"/>
                <a:cs typeface="Arial"/>
              </a:rPr>
              <a:t>by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customer</a:t>
            </a:r>
          </a:p>
          <a:p>
            <a:pPr marL="288290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7655" algn="l"/>
                <a:tab pos="288290" algn="l"/>
              </a:tabLst>
            </a:pPr>
            <a:r>
              <a:rPr spc="-5" dirty="0"/>
              <a:t>Acknowledged </a:t>
            </a:r>
            <a:r>
              <a:rPr b="0" dirty="0">
                <a:latin typeface="Arial"/>
                <a:cs typeface="Arial"/>
              </a:rPr>
              <a:t>– </a:t>
            </a:r>
            <a:r>
              <a:rPr lang="en-US" b="0" dirty="0">
                <a:latin typeface="Arial"/>
                <a:cs typeface="Arial"/>
              </a:rPr>
              <a:t>Moog Inc. </a:t>
            </a:r>
            <a:r>
              <a:rPr b="0" spc="-5" dirty="0">
                <a:latin typeface="Arial"/>
                <a:cs typeface="Arial"/>
              </a:rPr>
              <a:t>invoicing </a:t>
            </a:r>
            <a:r>
              <a:rPr b="0" dirty="0">
                <a:latin typeface="Arial"/>
                <a:cs typeface="Arial"/>
              </a:rPr>
              <a:t>application </a:t>
            </a:r>
            <a:r>
              <a:rPr b="0" spc="-5" dirty="0">
                <a:latin typeface="Arial"/>
                <a:cs typeface="Arial"/>
              </a:rPr>
              <a:t>has </a:t>
            </a:r>
            <a:r>
              <a:rPr b="0" dirty="0">
                <a:latin typeface="Arial"/>
                <a:cs typeface="Arial"/>
              </a:rPr>
              <a:t>acknowledged the receipt </a:t>
            </a:r>
            <a:r>
              <a:rPr b="0" spc="-5" dirty="0">
                <a:latin typeface="Arial"/>
                <a:cs typeface="Arial"/>
              </a:rPr>
              <a:t>of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invoice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Check </a:t>
            </a:r>
            <a:r>
              <a:rPr dirty="0"/>
              <a:t>Invoice</a:t>
            </a:r>
            <a:r>
              <a:rPr spc="-75" dirty="0"/>
              <a:t> </a:t>
            </a:r>
            <a:r>
              <a:rPr dirty="0"/>
              <a:t>Status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02742" y="1463776"/>
            <a:ext cx="8340725" cy="34169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5" dirty="0">
                <a:latin typeface="Arial"/>
                <a:cs typeface="Arial"/>
              </a:rPr>
              <a:t>Invoice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Status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Reflects the status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lang="en-US" sz="1400" dirty="0">
                <a:latin typeface="Arial"/>
                <a:cs typeface="Arial"/>
              </a:rPr>
              <a:t>Moog Inc.’s </a:t>
            </a:r>
            <a:r>
              <a:rPr sz="1400" dirty="0">
                <a:latin typeface="Arial"/>
                <a:cs typeface="Arial"/>
              </a:rPr>
              <a:t>action </a:t>
            </a:r>
            <a:r>
              <a:rPr sz="1400" spc="-5" dirty="0">
                <a:latin typeface="Arial"/>
                <a:cs typeface="Arial"/>
              </a:rPr>
              <a:t>on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 dirty="0">
              <a:latin typeface="Arial"/>
              <a:cs typeface="Arial"/>
            </a:endParaRPr>
          </a:p>
          <a:p>
            <a:pPr marL="287020" marR="6985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latin typeface="Arial"/>
                <a:cs typeface="Arial"/>
              </a:rPr>
              <a:t>Sent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The invoice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sent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lang="en-US" sz="1400" spc="-5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but they have not yet verified the invoice against  </a:t>
            </a:r>
            <a:r>
              <a:rPr sz="1400" dirty="0">
                <a:latin typeface="Arial"/>
                <a:cs typeface="Arial"/>
              </a:rPr>
              <a:t>purchase orders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receipts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latin typeface="Arial"/>
                <a:cs typeface="Arial"/>
              </a:rPr>
              <a:t>Cancelled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lang="en-US" sz="1400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approved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cancellation</a:t>
            </a:r>
          </a:p>
          <a:p>
            <a:pPr marL="287020" marR="5715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dirty="0">
                <a:latin typeface="Arial"/>
                <a:cs typeface="Arial"/>
              </a:rPr>
              <a:t>Paid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lang="en-US" sz="1400" spc="-5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paid the invoice </a:t>
            </a:r>
            <a:r>
              <a:rPr sz="1400" dirty="0">
                <a:latin typeface="Arial"/>
                <a:cs typeface="Arial"/>
              </a:rPr>
              <a:t>/ in the </a:t>
            </a:r>
            <a:r>
              <a:rPr sz="1400" spc="-10" dirty="0">
                <a:latin typeface="Arial"/>
                <a:cs typeface="Arial"/>
              </a:rPr>
              <a:t>process of </a:t>
            </a:r>
            <a:r>
              <a:rPr sz="1400" spc="-5" dirty="0">
                <a:latin typeface="Arial"/>
                <a:cs typeface="Arial"/>
              </a:rPr>
              <a:t>issuing payment. Only </a:t>
            </a:r>
            <a:r>
              <a:rPr sz="1400" dirty="0">
                <a:latin typeface="Arial"/>
                <a:cs typeface="Arial"/>
              </a:rPr>
              <a:t>if </a:t>
            </a:r>
            <a:r>
              <a:rPr lang="en-US" sz="1400" spc="-5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uses  invoices </a:t>
            </a:r>
            <a:r>
              <a:rPr sz="1400" dirty="0">
                <a:latin typeface="Arial"/>
                <a:cs typeface="Arial"/>
              </a:rPr>
              <a:t>to trigger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payment.</a:t>
            </a:r>
            <a:endParaRPr sz="1400" dirty="0">
              <a:latin typeface="Arial"/>
              <a:cs typeface="Arial"/>
            </a:endParaRPr>
          </a:p>
          <a:p>
            <a:pPr marL="287020" marR="5715" indent="-27432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10" dirty="0">
                <a:latin typeface="Arial"/>
                <a:cs typeface="Arial"/>
              </a:rPr>
              <a:t>Approved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lang="en-US" sz="1400" spc="-5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has verified the invoice against the purchase orders or </a:t>
            </a:r>
            <a:r>
              <a:rPr sz="1400" spc="-10" dirty="0">
                <a:latin typeface="Arial"/>
                <a:cs typeface="Arial"/>
              </a:rPr>
              <a:t>contracts </a:t>
            </a:r>
            <a:r>
              <a:rPr sz="1400" spc="-5" dirty="0">
                <a:latin typeface="Arial"/>
                <a:cs typeface="Arial"/>
              </a:rPr>
              <a:t>and receipts  and approved </a:t>
            </a:r>
            <a:r>
              <a:rPr sz="1400" dirty="0">
                <a:latin typeface="Arial"/>
                <a:cs typeface="Arial"/>
              </a:rPr>
              <a:t>if for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payment</a:t>
            </a:r>
            <a:endParaRPr sz="1400" dirty="0">
              <a:latin typeface="Arial"/>
              <a:cs typeface="Arial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7020" algn="l"/>
              </a:tabLst>
            </a:pPr>
            <a:r>
              <a:rPr sz="1400" b="1" spc="-5" dirty="0">
                <a:latin typeface="Arial"/>
                <a:cs typeface="Arial"/>
              </a:rPr>
              <a:t>Rejected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lang="en-US" sz="1400" spc="-5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has rejected the invoice or the invoice failed validation </a:t>
            </a:r>
            <a:r>
              <a:rPr sz="1400" dirty="0">
                <a:latin typeface="Arial"/>
                <a:cs typeface="Arial"/>
              </a:rPr>
              <a:t>by Ariba </a:t>
            </a:r>
            <a:r>
              <a:rPr sz="1400" spc="-5" dirty="0">
                <a:latin typeface="Arial"/>
                <a:cs typeface="Arial"/>
              </a:rPr>
              <a:t>Network. </a:t>
            </a:r>
            <a:r>
              <a:rPr sz="1400" spc="-10" dirty="0">
                <a:latin typeface="Arial"/>
                <a:cs typeface="Arial"/>
              </a:rPr>
              <a:t>If  </a:t>
            </a:r>
            <a:r>
              <a:rPr lang="en-US" sz="1400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accepts invoice or </a:t>
            </a:r>
            <a:r>
              <a:rPr sz="1400" spc="-10" dirty="0">
                <a:latin typeface="Arial"/>
                <a:cs typeface="Arial"/>
              </a:rPr>
              <a:t>approves it </a:t>
            </a:r>
            <a:r>
              <a:rPr sz="1400" spc="-5" dirty="0">
                <a:latin typeface="Arial"/>
                <a:cs typeface="Arial"/>
              </a:rPr>
              <a:t>for payment, invoice status updated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Sent (invoice  </a:t>
            </a:r>
            <a:r>
              <a:rPr sz="1400" dirty="0">
                <a:latin typeface="Arial"/>
                <a:cs typeface="Arial"/>
              </a:rPr>
              <a:t>accepted) </a:t>
            </a:r>
            <a:r>
              <a:rPr sz="1400" spc="-5" dirty="0">
                <a:latin typeface="Arial"/>
                <a:cs typeface="Arial"/>
              </a:rPr>
              <a:t>or Approved (invoice approved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payment)</a:t>
            </a:r>
            <a:endParaRPr sz="1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dirty="0">
                <a:latin typeface="Arial"/>
                <a:cs typeface="Arial"/>
              </a:rPr>
              <a:t>Failed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Ariba Network </a:t>
            </a:r>
            <a:r>
              <a:rPr sz="1400" dirty="0">
                <a:latin typeface="Arial"/>
                <a:cs typeface="Arial"/>
              </a:rPr>
              <a:t>experienced a problem routing the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21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Check </a:t>
            </a:r>
            <a:r>
              <a:rPr dirty="0"/>
              <a:t>Invoice</a:t>
            </a:r>
            <a:r>
              <a:rPr spc="-75" dirty="0"/>
              <a:t> </a:t>
            </a:r>
            <a:r>
              <a:rPr dirty="0"/>
              <a:t>History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2978"/>
            <a:ext cx="1586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Access </a:t>
            </a:r>
            <a:r>
              <a:rPr sz="1400" spc="-5" dirty="0">
                <a:latin typeface="Arial"/>
                <a:cs typeface="Arial"/>
              </a:rPr>
              <a:t>any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1775587"/>
            <a:ext cx="223583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820"/>
              </a:lnSpc>
              <a:tabLst>
                <a:tab pos="354965" algn="l"/>
              </a:tabLst>
            </a:pPr>
            <a:r>
              <a:rPr sz="1650" b="1" spc="10" dirty="0">
                <a:solidFill>
                  <a:srgbClr val="EFAB00"/>
                </a:solidFill>
                <a:latin typeface="Arial"/>
                <a:cs typeface="Arial"/>
              </a:rPr>
              <a:t>1.	</a:t>
            </a:r>
            <a:r>
              <a:rPr sz="1400" b="1" spc="-5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on the </a:t>
            </a:r>
            <a:r>
              <a:rPr sz="1400" spc="-10" dirty="0">
                <a:latin typeface="Arial"/>
                <a:cs typeface="Arial"/>
              </a:rPr>
              <a:t>History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tab</a:t>
            </a:r>
            <a:endParaRPr sz="1400">
              <a:latin typeface="Arial"/>
              <a:cs typeface="Arial"/>
            </a:endParaRPr>
          </a:p>
          <a:p>
            <a:pPr marL="355600" marR="5715">
              <a:lnSpc>
                <a:spcPts val="1689"/>
              </a:lnSpc>
              <a:spcBef>
                <a:spcPts val="35"/>
              </a:spcBef>
            </a:pP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view status details  and invoice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history.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02" y="2499741"/>
            <a:ext cx="2239010" cy="255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820"/>
              </a:lnSpc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  <a:tab pos="1175385" algn="l"/>
                <a:tab pos="1701164" algn="l"/>
              </a:tabLst>
            </a:pP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ist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1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y	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	</a:t>
            </a:r>
            <a:r>
              <a:rPr sz="1400" b="1" spc="-15" dirty="0">
                <a:latin typeface="Arial"/>
                <a:cs typeface="Arial"/>
              </a:rPr>
              <a:t>st</a:t>
            </a:r>
            <a:r>
              <a:rPr sz="1400" b="1" dirty="0">
                <a:latin typeface="Arial"/>
                <a:cs typeface="Arial"/>
              </a:rPr>
              <a:t>at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355600" marR="7620">
              <a:lnSpc>
                <a:spcPts val="1689"/>
              </a:lnSpc>
              <a:spcBef>
                <a:spcPts val="35"/>
              </a:spcBef>
              <a:tabLst>
                <a:tab pos="1506220" algn="l"/>
                <a:tab pos="1975485" algn="l"/>
              </a:tabLst>
            </a:pP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s	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	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 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displayed.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299"/>
              </a:lnSpc>
              <a:spcBef>
                <a:spcPts val="310"/>
              </a:spcBef>
              <a:buClr>
                <a:srgbClr val="EFAB00"/>
              </a:buClr>
              <a:buSzPct val="117857"/>
              <a:buAutoNum type="arabicPeriod" startAt="3"/>
              <a:tabLst>
                <a:tab pos="355600" algn="l"/>
                <a:tab pos="1591310" algn="l"/>
              </a:tabLst>
            </a:pPr>
            <a:r>
              <a:rPr sz="1400" b="1" spc="-15" dirty="0">
                <a:latin typeface="Arial"/>
                <a:cs typeface="Arial"/>
              </a:rPr>
              <a:t>Transaction </a:t>
            </a:r>
            <a:r>
              <a:rPr sz="1400" b="1" spc="-5" dirty="0">
                <a:latin typeface="Arial"/>
                <a:cs typeface="Arial"/>
              </a:rPr>
              <a:t>history  </a:t>
            </a:r>
            <a:r>
              <a:rPr sz="1400" spc="-5" dirty="0">
                <a:latin typeface="Arial"/>
                <a:cs typeface="Arial"/>
              </a:rPr>
              <a:t>can be </a:t>
            </a:r>
            <a:r>
              <a:rPr sz="1400" spc="-10" dirty="0">
                <a:latin typeface="Arial"/>
                <a:cs typeface="Arial"/>
              </a:rPr>
              <a:t>used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problem  determination for failed  o</a:t>
            </a:r>
            <a:r>
              <a:rPr sz="1400" dirty="0">
                <a:latin typeface="Arial"/>
                <a:cs typeface="Arial"/>
              </a:rPr>
              <a:t>r	re</a:t>
            </a:r>
            <a:r>
              <a:rPr sz="1400" spc="-15" dirty="0">
                <a:latin typeface="Arial"/>
                <a:cs typeface="Arial"/>
              </a:rPr>
              <a:t>je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Arial"/>
                <a:cs typeface="Arial"/>
              </a:rPr>
              <a:t>transactions.</a:t>
            </a:r>
            <a:endParaRPr sz="1400">
              <a:latin typeface="Arial"/>
              <a:cs typeface="Arial"/>
            </a:endParaRPr>
          </a:p>
          <a:p>
            <a:pPr marL="355600" marR="7620" indent="-342900" algn="just">
              <a:lnSpc>
                <a:spcPts val="1700"/>
              </a:lnSpc>
              <a:spcBef>
                <a:spcPts val="650"/>
              </a:spcBef>
              <a:buClr>
                <a:srgbClr val="EFAB00"/>
              </a:buClr>
              <a:buSzPct val="117857"/>
              <a:buAutoNum type="arabicPeriod" startAt="4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When </a:t>
            </a:r>
            <a:r>
              <a:rPr sz="1400" b="1" spc="-20" dirty="0">
                <a:latin typeface="Arial"/>
                <a:cs typeface="Arial"/>
              </a:rPr>
              <a:t>you</a:t>
            </a:r>
            <a:r>
              <a:rPr sz="1400" b="1" spc="3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 </a:t>
            </a:r>
            <a:r>
              <a:rPr sz="1400" b="1" spc="-10" dirty="0">
                <a:latin typeface="Arial"/>
                <a:cs typeface="Arial"/>
              </a:rPr>
              <a:t>done  </a:t>
            </a:r>
            <a:r>
              <a:rPr sz="1400" spc="-5" dirty="0">
                <a:latin typeface="Arial"/>
                <a:cs typeface="Arial"/>
              </a:rPr>
              <a:t>reviewing the </a:t>
            </a:r>
            <a:r>
              <a:rPr sz="1400" spc="-20" dirty="0">
                <a:latin typeface="Arial"/>
                <a:cs typeface="Arial"/>
              </a:rPr>
              <a:t>history,  </a:t>
            </a:r>
            <a:r>
              <a:rPr sz="1400" dirty="0">
                <a:latin typeface="Arial"/>
                <a:cs typeface="Arial"/>
              </a:rPr>
              <a:t>click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3451" y="1598112"/>
            <a:ext cx="5139256" cy="129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1952" y="2679192"/>
            <a:ext cx="225551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35679" y="1507236"/>
            <a:ext cx="5181600" cy="14630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R="593090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2501" y="3462120"/>
            <a:ext cx="5830740" cy="22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1952" y="5137403"/>
            <a:ext cx="225551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1623" y="3790188"/>
            <a:ext cx="227075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30067" y="3424428"/>
            <a:ext cx="5887720" cy="22707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129539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04139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5220" y="2630423"/>
            <a:ext cx="5047487" cy="1188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5088" y="3137916"/>
            <a:ext cx="227075" cy="22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60647" y="2625851"/>
            <a:ext cx="5057140" cy="12223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30619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781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Search </a:t>
            </a:r>
            <a:r>
              <a:rPr dirty="0"/>
              <a:t>for invoice - Quick </a:t>
            </a:r>
            <a:r>
              <a:rPr spc="-5" dirty="0"/>
              <a:t>Search </a:t>
            </a:r>
            <a:r>
              <a:rPr dirty="0"/>
              <a:t>and </a:t>
            </a:r>
            <a:r>
              <a:rPr spc="-5" dirty="0"/>
              <a:t>Refined</a:t>
            </a:r>
            <a:r>
              <a:rPr spc="-30" dirty="0"/>
              <a:t> </a:t>
            </a:r>
            <a:r>
              <a:rPr spc="-5" dirty="0"/>
              <a:t>Search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/>
              <a:t>Quick</a:t>
            </a:r>
            <a:r>
              <a:rPr spc="-25" dirty="0"/>
              <a:t> </a:t>
            </a:r>
            <a:r>
              <a:rPr dirty="0"/>
              <a:t>Search:</a:t>
            </a:r>
          </a:p>
          <a:p>
            <a:pPr marL="355600" marR="5080" indent="-342900" algn="just">
              <a:lnSpc>
                <a:spcPct val="99600"/>
              </a:lnSpc>
              <a:spcBef>
                <a:spcPts val="380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From the Home </a:t>
            </a:r>
            <a:r>
              <a:rPr b="1" spc="-35" dirty="0">
                <a:latin typeface="Arial"/>
                <a:cs typeface="Arial"/>
              </a:rPr>
              <a:t>Tab, </a:t>
            </a:r>
            <a:r>
              <a:rPr spc="-5" dirty="0"/>
              <a:t>Select  Invoices </a:t>
            </a:r>
            <a:r>
              <a:rPr spc="-10" dirty="0"/>
              <a:t>in </a:t>
            </a:r>
            <a:r>
              <a:rPr spc="-5" dirty="0"/>
              <a:t>the </a:t>
            </a:r>
            <a:r>
              <a:rPr spc="-10" dirty="0"/>
              <a:t>Document </a:t>
            </a:r>
            <a:r>
              <a:rPr spc="-5" dirty="0"/>
              <a:t>type </a:t>
            </a:r>
            <a:r>
              <a:rPr spc="5" dirty="0"/>
              <a:t>to </a:t>
            </a:r>
            <a:r>
              <a:rPr spc="395" dirty="0"/>
              <a:t> </a:t>
            </a:r>
            <a:r>
              <a:rPr dirty="0"/>
              <a:t>search,</a:t>
            </a:r>
          </a:p>
          <a:p>
            <a:pPr marL="355600" marR="5715" indent="-342900" algn="just">
              <a:lnSpc>
                <a:spcPts val="1700"/>
              </a:lnSpc>
              <a:spcBef>
                <a:spcPts val="665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Select </a:t>
            </a:r>
            <a:r>
              <a:rPr lang="en-US" spc="-5" dirty="0"/>
              <a:t>Moog Inc. </a:t>
            </a:r>
            <a:r>
              <a:rPr spc="-5" dirty="0"/>
              <a:t>from </a:t>
            </a:r>
            <a:r>
              <a:rPr spc="-10" dirty="0"/>
              <a:t>Customer  </a:t>
            </a:r>
            <a:r>
              <a:rPr spc="-5" dirty="0"/>
              <a:t>Drop down</a:t>
            </a:r>
            <a:r>
              <a:rPr spc="-15" dirty="0"/>
              <a:t> </a:t>
            </a:r>
            <a:r>
              <a:rPr spc="-5" dirty="0"/>
              <a:t>menu</a:t>
            </a:r>
            <a:r>
              <a:rPr b="1" spc="-5" dirty="0">
                <a:latin typeface="Arial"/>
                <a:cs typeface="Arial"/>
              </a:rPr>
              <a:t>.</a:t>
            </a:r>
          </a:p>
          <a:p>
            <a:pPr marL="355600" marR="6350" indent="-342900" algn="just">
              <a:lnSpc>
                <a:spcPts val="1700"/>
              </a:lnSpc>
              <a:spcBef>
                <a:spcPts val="600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b="1" dirty="0">
                <a:latin typeface="Arial"/>
                <a:cs typeface="Arial"/>
              </a:rPr>
              <a:t>Enter </a:t>
            </a:r>
            <a:r>
              <a:rPr spc="-10" dirty="0"/>
              <a:t>Document </a:t>
            </a:r>
            <a:r>
              <a:rPr dirty="0"/>
              <a:t># , if </a:t>
            </a:r>
            <a:r>
              <a:rPr spc="-5" dirty="0"/>
              <a:t>known.  </a:t>
            </a:r>
            <a:r>
              <a:rPr dirty="0"/>
              <a:t>Select </a:t>
            </a:r>
            <a:r>
              <a:rPr spc="-5" dirty="0"/>
              <a:t>Date Range, </a:t>
            </a:r>
            <a:r>
              <a:rPr spc="-10" dirty="0"/>
              <a:t>up </a:t>
            </a:r>
            <a:r>
              <a:rPr dirty="0"/>
              <a:t>to </a:t>
            </a:r>
            <a:r>
              <a:rPr spc="-5" dirty="0"/>
              <a:t>90 days  </a:t>
            </a:r>
            <a:r>
              <a:rPr dirty="0"/>
              <a:t>for </a:t>
            </a:r>
            <a:r>
              <a:rPr spc="-5" dirty="0"/>
              <a:t>Invoices and </a:t>
            </a:r>
            <a:r>
              <a:rPr dirty="0"/>
              <a:t>Click</a:t>
            </a:r>
            <a:r>
              <a:rPr spc="-65" dirty="0"/>
              <a:t> </a:t>
            </a:r>
            <a:r>
              <a:rPr dirty="0"/>
              <a:t>Search.</a:t>
            </a:r>
          </a:p>
          <a:p>
            <a:pPr marL="12700" marR="5715" algn="just">
              <a:lnSpc>
                <a:spcPct val="101499"/>
              </a:lnSpc>
              <a:spcBef>
                <a:spcPts val="535"/>
              </a:spcBef>
            </a:pPr>
            <a:r>
              <a:rPr spc="-5" dirty="0"/>
              <a:t>Refined Search: Allows </a:t>
            </a:r>
            <a:r>
              <a:rPr dirty="0"/>
              <a:t>a </a:t>
            </a:r>
            <a:r>
              <a:rPr spc="-5" dirty="0"/>
              <a:t>refined  search </a:t>
            </a:r>
            <a:r>
              <a:rPr spc="-10" dirty="0"/>
              <a:t>of </a:t>
            </a:r>
            <a:r>
              <a:rPr spc="-5" dirty="0"/>
              <a:t>Invoices within up to 90 last  days.</a:t>
            </a:r>
          </a:p>
          <a:p>
            <a:pPr marL="355600" marR="6350" indent="-342900" algn="just">
              <a:lnSpc>
                <a:spcPts val="1700"/>
              </a:lnSpc>
              <a:spcBef>
                <a:spcPts val="650"/>
              </a:spcBef>
              <a:buClr>
                <a:srgbClr val="EFAB00"/>
              </a:buClr>
              <a:buSzPct val="117857"/>
              <a:buAutoNum type="arabicPeriod" startAt="4"/>
              <a:tabLst>
                <a:tab pos="355600" algn="l"/>
              </a:tabLst>
            </a:pPr>
            <a:r>
              <a:rPr b="1" dirty="0">
                <a:latin typeface="Arial"/>
                <a:cs typeface="Arial"/>
              </a:rPr>
              <a:t>Search </a:t>
            </a:r>
            <a:r>
              <a:rPr spc="-10" dirty="0"/>
              <a:t>Filters </a:t>
            </a:r>
            <a:r>
              <a:rPr spc="-5" dirty="0"/>
              <a:t>from Outbox  </a:t>
            </a:r>
            <a:r>
              <a:rPr dirty="0"/>
              <a:t>(Invoices).</a:t>
            </a:r>
          </a:p>
          <a:p>
            <a:pPr marL="355600" marR="5715" indent="-342900" algn="just">
              <a:lnSpc>
                <a:spcPts val="1689"/>
              </a:lnSpc>
              <a:spcBef>
                <a:spcPts val="615"/>
              </a:spcBef>
              <a:buClr>
                <a:srgbClr val="EFAB00"/>
              </a:buClr>
              <a:buSzPct val="117857"/>
              <a:buAutoNum type="arabicPeriod" startAt="4"/>
              <a:tabLst>
                <a:tab pos="355600" algn="l"/>
              </a:tabLst>
            </a:pPr>
            <a:r>
              <a:rPr b="1" dirty="0">
                <a:latin typeface="Arial"/>
                <a:cs typeface="Arial"/>
              </a:rPr>
              <a:t>Enter </a:t>
            </a:r>
            <a:r>
              <a:rPr dirty="0"/>
              <a:t>the </a:t>
            </a:r>
            <a:r>
              <a:rPr spc="-5" dirty="0"/>
              <a:t>criteria </a:t>
            </a:r>
            <a:r>
              <a:rPr dirty="0"/>
              <a:t>to </a:t>
            </a:r>
            <a:r>
              <a:rPr spc="-5" dirty="0"/>
              <a:t>build the  </a:t>
            </a:r>
            <a:r>
              <a:rPr dirty="0"/>
              <a:t>desired search</a:t>
            </a:r>
            <a:r>
              <a:rPr spc="-70" dirty="0"/>
              <a:t> </a:t>
            </a:r>
            <a:r>
              <a:rPr spc="-10" dirty="0"/>
              <a:t>filter.</a:t>
            </a: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EFAB00"/>
              </a:buClr>
              <a:buSzPct val="117857"/>
              <a:buAutoNum type="arabicPeriod" startAt="4"/>
              <a:tabLst>
                <a:tab pos="354965" algn="l"/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Click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dirty="0"/>
              <a:t>Search.</a:t>
            </a:r>
          </a:p>
        </p:txBody>
      </p:sp>
      <p:sp>
        <p:nvSpPr>
          <p:cNvPr id="7" name="object 7"/>
          <p:cNvSpPr/>
          <p:nvPr/>
        </p:nvSpPr>
        <p:spPr>
          <a:xfrm>
            <a:off x="3665220" y="1511808"/>
            <a:ext cx="5047487" cy="603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5088" y="1673351"/>
            <a:ext cx="227075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4852" y="1673351"/>
            <a:ext cx="225551" cy="224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58556" y="1673351"/>
            <a:ext cx="227075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60647" y="1507236"/>
            <a:ext cx="5057140" cy="6127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306195">
              <a:lnSpc>
                <a:spcPct val="100000"/>
              </a:lnSpc>
              <a:tabLst>
                <a:tab pos="2466340" algn="l"/>
                <a:tab pos="4670425" algn="l"/>
              </a:tabLst>
            </a:pPr>
            <a:r>
              <a:rPr sz="1200" spc="-5" dirty="0">
                <a:latin typeface="Arial"/>
                <a:cs typeface="Arial"/>
              </a:rPr>
              <a:t>1	2	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62644" y="4395154"/>
            <a:ext cx="5025706" cy="1748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5520" y="4649723"/>
            <a:ext cx="227076" cy="225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3128" y="5635752"/>
            <a:ext cx="227075" cy="224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25596" y="4354067"/>
            <a:ext cx="5092065" cy="18110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7780" algn="ctr">
              <a:lnSpc>
                <a:spcPct val="100000"/>
              </a:lnSpc>
              <a:spcBef>
                <a:spcPts val="975"/>
              </a:spcBef>
            </a:pPr>
            <a:r>
              <a:rPr sz="1200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28829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3203" y="2836254"/>
            <a:ext cx="2889504" cy="3064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3203" y="1511808"/>
            <a:ext cx="2889504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4087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Search </a:t>
            </a:r>
            <a:r>
              <a:rPr dirty="0"/>
              <a:t>for invoice -</a:t>
            </a:r>
            <a:r>
              <a:rPr spc="-65" dirty="0"/>
              <a:t> </a:t>
            </a:r>
            <a:r>
              <a:rPr spc="-5" dirty="0"/>
              <a:t>Reports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302" y="1482978"/>
            <a:ext cx="5377180" cy="19043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latin typeface="Arial"/>
                <a:cs typeface="Arial"/>
              </a:rPr>
              <a:t>Invoice reports </a:t>
            </a:r>
            <a:r>
              <a:rPr sz="1400" spc="-10" dirty="0">
                <a:latin typeface="Arial"/>
                <a:cs typeface="Arial"/>
              </a:rPr>
              <a:t>provide </a:t>
            </a:r>
            <a:r>
              <a:rPr sz="1400" spc="-5" dirty="0">
                <a:latin typeface="Arial"/>
                <a:cs typeface="Arial"/>
              </a:rPr>
              <a:t>information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invoices you </a:t>
            </a:r>
            <a:r>
              <a:rPr sz="1400" spc="-10" dirty="0">
                <a:latin typeface="Arial"/>
                <a:cs typeface="Arial"/>
              </a:rPr>
              <a:t>have </a:t>
            </a:r>
            <a:r>
              <a:rPr sz="1400" spc="-5" dirty="0">
                <a:latin typeface="Arial"/>
                <a:cs typeface="Arial"/>
              </a:rPr>
              <a:t>sent </a:t>
            </a:r>
            <a:r>
              <a:rPr sz="1400" spc="-10" dirty="0">
                <a:latin typeface="Arial"/>
                <a:cs typeface="Arial"/>
              </a:rPr>
              <a:t>to  customers </a:t>
            </a:r>
            <a:r>
              <a:rPr sz="1400" spc="-5" dirty="0">
                <a:latin typeface="Arial"/>
                <a:cs typeface="Arial"/>
              </a:rPr>
              <a:t>for tracking invoices over time or overall invoice volume  </a:t>
            </a:r>
            <a:r>
              <a:rPr sz="1400" dirty="0">
                <a:latin typeface="Arial"/>
                <a:cs typeface="Arial"/>
              </a:rPr>
              <a:t>for a period </a:t>
            </a:r>
            <a:r>
              <a:rPr sz="1400" spc="-5" dirty="0">
                <a:latin typeface="Arial"/>
                <a:cs typeface="Arial"/>
              </a:rPr>
              <a:t>of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1499"/>
              </a:lnSpc>
              <a:spcBef>
                <a:spcPts val="585"/>
              </a:spcBef>
            </a:pPr>
            <a:r>
              <a:rPr sz="1400" dirty="0">
                <a:latin typeface="Arial"/>
                <a:cs typeface="Arial"/>
              </a:rPr>
              <a:t>Failed </a:t>
            </a:r>
            <a:r>
              <a:rPr sz="1400" spc="-5" dirty="0">
                <a:latin typeface="Arial"/>
                <a:cs typeface="Arial"/>
              </a:rPr>
              <a:t>Invoice </a:t>
            </a:r>
            <a:r>
              <a:rPr sz="1400" spc="-10" dirty="0">
                <a:latin typeface="Arial"/>
                <a:cs typeface="Arial"/>
              </a:rPr>
              <a:t>reports </a:t>
            </a:r>
            <a:r>
              <a:rPr sz="1400" spc="-5" dirty="0">
                <a:latin typeface="Arial"/>
                <a:cs typeface="Arial"/>
              </a:rPr>
              <a:t>provide details on failed and rejected  invoices. These reports are useful for troubleshooting invoices that  </a:t>
            </a:r>
            <a:r>
              <a:rPr sz="1400" dirty="0">
                <a:latin typeface="Arial"/>
                <a:cs typeface="Arial"/>
              </a:rPr>
              <a:t>fail to route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correctly.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1400"/>
              </a:lnSpc>
              <a:spcBef>
                <a:spcPts val="590"/>
              </a:spcBef>
            </a:pPr>
            <a:r>
              <a:rPr sz="1400" spc="-5" dirty="0">
                <a:latin typeface="Arial"/>
                <a:cs typeface="Arial"/>
              </a:rPr>
              <a:t>Note: </a:t>
            </a:r>
            <a:r>
              <a:rPr sz="1400" spc="-10" dirty="0">
                <a:latin typeface="Arial"/>
                <a:cs typeface="Arial"/>
              </a:rPr>
              <a:t>Reports can </a:t>
            </a:r>
            <a:r>
              <a:rPr sz="1400" spc="-5" dirty="0">
                <a:latin typeface="Arial"/>
                <a:cs typeface="Arial"/>
              </a:rPr>
              <a:t>be created by Administrator or User with  </a:t>
            </a:r>
            <a:r>
              <a:rPr sz="1400" dirty="0">
                <a:latin typeface="Arial"/>
                <a:cs typeface="Arial"/>
              </a:rPr>
              <a:t>appropriate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permissions.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302" y="3404896"/>
            <a:ext cx="5377180" cy="1082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Click </a:t>
            </a:r>
            <a:r>
              <a:rPr sz="1400" dirty="0">
                <a:latin typeface="Arial"/>
                <a:cs typeface="Arial"/>
              </a:rPr>
              <a:t>the Reports tab from the </a:t>
            </a:r>
            <a:r>
              <a:rPr sz="1400" spc="-5" dirty="0">
                <a:latin typeface="Arial"/>
                <a:cs typeface="Arial"/>
              </a:rPr>
              <a:t>menu at </a:t>
            </a:r>
            <a:r>
              <a:rPr sz="1400" dirty="0">
                <a:latin typeface="Arial"/>
                <a:cs typeface="Arial"/>
              </a:rPr>
              <a:t>the top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page.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ts val="1710"/>
              </a:lnSpc>
              <a:spcBef>
                <a:spcPts val="59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Click </a:t>
            </a:r>
            <a:r>
              <a:rPr sz="1400" spc="-10" dirty="0">
                <a:latin typeface="Arial"/>
                <a:cs typeface="Arial"/>
              </a:rPr>
              <a:t>Create. </a:t>
            </a:r>
            <a:r>
              <a:rPr sz="1400" spc="-5" dirty="0">
                <a:latin typeface="Arial"/>
                <a:cs typeface="Arial"/>
              </a:rPr>
              <a:t>Fill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required Information. Select an Invoice  </a:t>
            </a:r>
            <a:r>
              <a:rPr sz="1400" dirty="0">
                <a:latin typeface="Arial"/>
                <a:cs typeface="Arial"/>
              </a:rPr>
              <a:t>report </a:t>
            </a:r>
            <a:r>
              <a:rPr sz="1400" spc="-5" dirty="0">
                <a:latin typeface="Arial"/>
                <a:cs typeface="Arial"/>
              </a:rPr>
              <a:t>type </a:t>
            </a:r>
            <a:r>
              <a:rPr sz="1400" dirty="0">
                <a:latin typeface="Arial"/>
                <a:cs typeface="Arial"/>
              </a:rPr>
              <a:t>— Failed </a:t>
            </a:r>
            <a:r>
              <a:rPr sz="1400" spc="-5" dirty="0">
                <a:latin typeface="Arial"/>
                <a:cs typeface="Arial"/>
              </a:rPr>
              <a:t>Invoice or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Click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Next.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302" y="4531614"/>
            <a:ext cx="5377815" cy="18281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80"/>
              </a:spcBef>
            </a:pPr>
            <a:r>
              <a:rPr sz="1400" spc="-5" dirty="0">
                <a:latin typeface="Arial"/>
                <a:cs typeface="Arial"/>
              </a:rPr>
              <a:t>Note: Select (and higher) </a:t>
            </a:r>
            <a:r>
              <a:rPr sz="1400" spc="-10" dirty="0">
                <a:latin typeface="Arial"/>
                <a:cs typeface="Arial"/>
              </a:rPr>
              <a:t>members </a:t>
            </a:r>
            <a:r>
              <a:rPr sz="1400" spc="-5" dirty="0">
                <a:latin typeface="Arial"/>
                <a:cs typeface="Arial"/>
              </a:rPr>
              <a:t>may choose Manual </a:t>
            </a:r>
            <a:r>
              <a:rPr sz="1400" spc="-15" dirty="0">
                <a:latin typeface="Arial"/>
                <a:cs typeface="Arial"/>
              </a:rPr>
              <a:t>or  </a:t>
            </a:r>
            <a:r>
              <a:rPr sz="1400" spc="-5" dirty="0">
                <a:latin typeface="Arial"/>
                <a:cs typeface="Arial"/>
              </a:rPr>
              <a:t>Scheduled report. Set scheduling </a:t>
            </a:r>
            <a:r>
              <a:rPr sz="1400" spc="-10" dirty="0">
                <a:latin typeface="Arial"/>
                <a:cs typeface="Arial"/>
              </a:rPr>
              <a:t>information if </a:t>
            </a:r>
            <a:r>
              <a:rPr sz="1400" spc="-5" dirty="0">
                <a:latin typeface="Arial"/>
                <a:cs typeface="Arial"/>
              </a:rPr>
              <a:t>Scheduled report </a:t>
            </a:r>
            <a:r>
              <a:rPr sz="1400" dirty="0">
                <a:latin typeface="Arial"/>
                <a:cs typeface="Arial"/>
              </a:rPr>
              <a:t>is  </a:t>
            </a:r>
            <a:r>
              <a:rPr sz="1400" spc="-5" dirty="0">
                <a:latin typeface="Arial"/>
                <a:cs typeface="Arial"/>
              </a:rPr>
              <a:t>selected. After specifying Customer and Created Date </a:t>
            </a:r>
            <a:r>
              <a:rPr sz="1400" spc="-10" dirty="0">
                <a:latin typeface="Arial"/>
                <a:cs typeface="Arial"/>
              </a:rPr>
              <a:t>in Criteria  </a:t>
            </a:r>
            <a:r>
              <a:rPr sz="1400" spc="-5" dirty="0">
                <a:latin typeface="Arial"/>
                <a:cs typeface="Arial"/>
              </a:rPr>
              <a:t>click Submit.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can view and download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report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CSV </a:t>
            </a:r>
            <a:r>
              <a:rPr sz="1400" spc="-10" dirty="0">
                <a:latin typeface="Arial"/>
                <a:cs typeface="Arial"/>
              </a:rPr>
              <a:t>format 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its status is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Processed.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1099"/>
              </a:lnSpc>
              <a:spcBef>
                <a:spcPts val="605"/>
              </a:spcBef>
            </a:pPr>
            <a:r>
              <a:rPr sz="1400" spc="-5" dirty="0">
                <a:latin typeface="Arial"/>
                <a:cs typeface="Arial"/>
              </a:rPr>
              <a:t>For more detailed instructions on generating </a:t>
            </a:r>
            <a:r>
              <a:rPr sz="1400" spc="-10" dirty="0">
                <a:latin typeface="Arial"/>
                <a:cs typeface="Arial"/>
              </a:rPr>
              <a:t>reports, </a:t>
            </a:r>
            <a:r>
              <a:rPr sz="1400" spc="-5" dirty="0">
                <a:latin typeface="Arial"/>
                <a:cs typeface="Arial"/>
              </a:rPr>
              <a:t>refer to </a:t>
            </a:r>
            <a:r>
              <a:rPr sz="1400" spc="-1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Ariba Network </a:t>
            </a:r>
            <a:r>
              <a:rPr sz="1400" spc="-10" dirty="0">
                <a:latin typeface="Arial"/>
                <a:cs typeface="Arial"/>
              </a:rPr>
              <a:t>Transactions </a:t>
            </a:r>
            <a:r>
              <a:rPr sz="1400" spc="-5" dirty="0">
                <a:latin typeface="Arial"/>
                <a:cs typeface="Arial"/>
              </a:rPr>
              <a:t>Guide found on </a:t>
            </a:r>
            <a:r>
              <a:rPr sz="1400" dirty="0">
                <a:latin typeface="Arial"/>
                <a:cs typeface="Arial"/>
              </a:rPr>
              <a:t>the HELP </a:t>
            </a:r>
            <a:r>
              <a:rPr sz="1400" spc="-5" dirty="0">
                <a:latin typeface="Arial"/>
                <a:cs typeface="Arial"/>
              </a:rPr>
              <a:t>page </a:t>
            </a:r>
            <a:r>
              <a:rPr sz="1400" spc="-10" dirty="0">
                <a:latin typeface="Arial"/>
                <a:cs typeface="Arial"/>
              </a:rPr>
              <a:t>of your  </a:t>
            </a:r>
            <a:r>
              <a:rPr sz="1400" dirty="0">
                <a:latin typeface="Arial"/>
                <a:cs typeface="Arial"/>
              </a:rPr>
              <a:t>account.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19188" y="1508760"/>
            <a:ext cx="225552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18632" y="1507236"/>
            <a:ext cx="2898775" cy="685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19188" y="2618232"/>
            <a:ext cx="225552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18632" y="2566416"/>
            <a:ext cx="2898775" cy="33394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2415666"/>
            <a:ext cx="7321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7. Ariba Network</a:t>
            </a:r>
            <a:r>
              <a:rPr sz="4800" spc="-225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Support</a:t>
            </a:r>
            <a:endParaRPr sz="4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46709"/>
            <a:ext cx="4412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Training </a:t>
            </a:r>
            <a:r>
              <a:rPr dirty="0"/>
              <a:t>and</a:t>
            </a:r>
            <a:r>
              <a:rPr spc="-25" dirty="0"/>
              <a:t> </a:t>
            </a:r>
            <a:r>
              <a:rPr spc="-5" dirty="0"/>
              <a:t>Resources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b="0" dirty="0">
                <a:latin typeface="Arial"/>
                <a:cs typeface="Arial"/>
              </a:rPr>
              <a:t>Moog Inc. </a:t>
            </a:r>
            <a:r>
              <a:rPr sz="2000" b="0" dirty="0">
                <a:latin typeface="Arial"/>
                <a:cs typeface="Arial"/>
              </a:rPr>
              <a:t>Supplier Information</a:t>
            </a:r>
            <a:r>
              <a:rPr sz="2000" b="0" spc="-14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Portal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19111" y="1531431"/>
            <a:ext cx="3615544" cy="381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3235" y="1511807"/>
            <a:ext cx="1109472" cy="385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0768" y="2695955"/>
            <a:ext cx="225551" cy="224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98664" y="1507236"/>
            <a:ext cx="1118870" cy="3862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R="12192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92267" y="4643628"/>
            <a:ext cx="225552" cy="224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3055" y="4643628"/>
            <a:ext cx="227076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01440" y="1507236"/>
            <a:ext cx="3637915" cy="3862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42875" algn="ctr">
              <a:lnSpc>
                <a:spcPct val="100000"/>
              </a:lnSpc>
              <a:spcBef>
                <a:spcPts val="910"/>
              </a:spcBef>
              <a:tabLst>
                <a:tab pos="1115060" algn="l"/>
              </a:tabLst>
            </a:pPr>
            <a:r>
              <a:rPr sz="1200" spc="-5" dirty="0">
                <a:latin typeface="Arial"/>
                <a:cs typeface="Arial"/>
              </a:rPr>
              <a:t>2	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311302" y="1482978"/>
            <a:ext cx="3254375" cy="6724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marR="5080" indent="-342900" algn="just">
              <a:lnSpc>
                <a:spcPts val="1700"/>
              </a:lnSpc>
              <a:spcBef>
                <a:spcPts val="140"/>
              </a:spcBef>
            </a:pPr>
            <a:r>
              <a:rPr sz="1650" b="1" spc="10" dirty="0">
                <a:solidFill>
                  <a:srgbClr val="FCB812"/>
                </a:solidFill>
                <a:latin typeface="Arial"/>
                <a:cs typeface="Arial"/>
              </a:rPr>
              <a:t>1. </a:t>
            </a:r>
            <a:r>
              <a:rPr sz="1400" b="1" spc="-5" dirty="0">
                <a:latin typeface="Arial"/>
                <a:cs typeface="Arial"/>
              </a:rPr>
              <a:t>Select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name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your company </a:t>
            </a:r>
            <a:r>
              <a:rPr sz="1400" dirty="0">
                <a:latin typeface="Arial"/>
                <a:cs typeface="Arial"/>
              </a:rPr>
              <a:t>in  </a:t>
            </a:r>
            <a:r>
              <a:rPr sz="1400" spc="-5" dirty="0">
                <a:latin typeface="Arial"/>
                <a:cs typeface="Arial"/>
              </a:rPr>
              <a:t>the top right </a:t>
            </a:r>
            <a:r>
              <a:rPr sz="1400" spc="-10" dirty="0">
                <a:latin typeface="Arial"/>
                <a:cs typeface="Arial"/>
              </a:rPr>
              <a:t>corner </a:t>
            </a:r>
            <a:r>
              <a:rPr sz="1400" spc="-5" dirty="0">
                <a:latin typeface="Arial"/>
                <a:cs typeface="Arial"/>
              </a:rPr>
              <a:t>and then click 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Customer </a:t>
            </a:r>
            <a:r>
              <a:rPr sz="1400" dirty="0">
                <a:latin typeface="Arial"/>
                <a:cs typeface="Arial"/>
              </a:rPr>
              <a:t>Relationships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302" y="2206879"/>
            <a:ext cx="2535555" cy="67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  <a:tabLst>
                <a:tab pos="354965" algn="l"/>
                <a:tab pos="1022985" algn="l"/>
                <a:tab pos="1416050" algn="l"/>
                <a:tab pos="2004695" algn="l"/>
              </a:tabLst>
            </a:pPr>
            <a:r>
              <a:rPr sz="1650" b="1" spc="10" dirty="0">
                <a:solidFill>
                  <a:srgbClr val="FCB812"/>
                </a:solidFill>
                <a:latin typeface="Arial"/>
                <a:cs typeface="Arial"/>
              </a:rPr>
              <a:t>2.	</a:t>
            </a:r>
            <a:r>
              <a:rPr sz="1400" b="1" spc="-5" dirty="0">
                <a:latin typeface="Arial"/>
                <a:cs typeface="Arial"/>
              </a:rPr>
              <a:t>Select	</a:t>
            </a:r>
            <a:r>
              <a:rPr sz="1400" dirty="0">
                <a:latin typeface="Arial"/>
                <a:cs typeface="Arial"/>
              </a:rPr>
              <a:t>the	</a:t>
            </a:r>
            <a:r>
              <a:rPr sz="1400" spc="-10" dirty="0">
                <a:latin typeface="Arial"/>
                <a:cs typeface="Arial"/>
              </a:rPr>
              <a:t>buyer	</a:t>
            </a:r>
            <a:r>
              <a:rPr sz="1400" spc="-5" dirty="0"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664"/>
              </a:lnSpc>
            </a:pPr>
            <a:r>
              <a:rPr sz="1400" spc="-5" dirty="0">
                <a:latin typeface="Arial"/>
                <a:cs typeface="Arial"/>
              </a:rPr>
              <a:t>transactional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  <a:tabLst>
                <a:tab pos="926465" algn="l"/>
                <a:tab pos="1958975" algn="l"/>
              </a:tabLst>
            </a:pPr>
            <a:r>
              <a:rPr sz="1400" spc="-5" dirty="0">
                <a:latin typeface="Arial"/>
                <a:cs typeface="Arial"/>
              </a:rPr>
              <a:t>The	</a:t>
            </a:r>
            <a:r>
              <a:rPr sz="1400" spc="-10" dirty="0">
                <a:latin typeface="Arial"/>
                <a:cs typeface="Arial"/>
              </a:rPr>
              <a:t>Customer	</a:t>
            </a:r>
            <a:r>
              <a:rPr sz="1400" spc="-5" dirty="0">
                <a:latin typeface="Arial"/>
                <a:cs typeface="Arial"/>
              </a:rPr>
              <a:t>Invoice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1789" y="2206879"/>
            <a:ext cx="674370" cy="6724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7645" marR="5080" indent="-195580" algn="just">
              <a:lnSpc>
                <a:spcPct val="101499"/>
              </a:lnSpc>
              <a:spcBef>
                <a:spcPts val="75"/>
              </a:spcBef>
            </a:pPr>
            <a:r>
              <a:rPr sz="1400" spc="-5" dirty="0">
                <a:latin typeface="Arial"/>
                <a:cs typeface="Arial"/>
              </a:rPr>
              <a:t>to view  rules: 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1302" y="2854832"/>
            <a:ext cx="3256279" cy="13970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6985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latin typeface="Arial"/>
                <a:cs typeface="Arial"/>
              </a:rPr>
              <a:t>determine what you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enter when  you </a:t>
            </a:r>
            <a:r>
              <a:rPr sz="1400" dirty="0">
                <a:latin typeface="Arial"/>
                <a:cs typeface="Arial"/>
              </a:rPr>
              <a:t>create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invoices</a:t>
            </a:r>
            <a:endParaRPr sz="1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400"/>
              </a:lnSpc>
              <a:spcBef>
                <a:spcPts val="365"/>
              </a:spcBef>
            </a:pPr>
            <a:r>
              <a:rPr sz="1650" b="1" spc="10" dirty="0">
                <a:solidFill>
                  <a:srgbClr val="FCB812"/>
                </a:solidFill>
                <a:latin typeface="Arial"/>
                <a:cs typeface="Arial"/>
              </a:rPr>
              <a:t>3. </a:t>
            </a:r>
            <a:r>
              <a:rPr sz="1400" b="1" spc="-5" dirty="0">
                <a:latin typeface="Arial"/>
                <a:cs typeface="Arial"/>
              </a:rPr>
              <a:t>Select </a:t>
            </a:r>
            <a:r>
              <a:rPr sz="1400" spc="-5" dirty="0">
                <a:latin typeface="Arial"/>
                <a:cs typeface="Arial"/>
              </a:rPr>
              <a:t>Supplier Information Portal </a:t>
            </a:r>
            <a:r>
              <a:rPr sz="1400" spc="-10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view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following presentations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3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learn more about transacting with 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lang="en-US" sz="1400" dirty="0">
                <a:latin typeface="Arial"/>
                <a:cs typeface="Arial"/>
              </a:rPr>
              <a:t>oog Inc.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674" y="4279803"/>
            <a:ext cx="2945765" cy="10731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70"/>
              </a:spcBef>
              <a:buClr>
                <a:srgbClr val="FCB812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Account Configuration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Guide</a:t>
            </a:r>
            <a:endParaRPr sz="14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lr>
                <a:srgbClr val="FCB812"/>
              </a:buClr>
              <a:buSzPct val="117857"/>
              <a:buChar char="•"/>
              <a:tabLst>
                <a:tab pos="299085" algn="l"/>
                <a:tab pos="299720" algn="l"/>
                <a:tab pos="1048385" algn="l"/>
                <a:tab pos="1543050" algn="l"/>
                <a:tab pos="2480310" algn="l"/>
              </a:tabLst>
            </a:pPr>
            <a:r>
              <a:rPr lang="en-US" sz="1400" spc="-10" dirty="0">
                <a:latin typeface="Arial"/>
                <a:cs typeface="Arial"/>
              </a:rPr>
              <a:t>Moog Inc.</a:t>
            </a:r>
            <a:r>
              <a:rPr sz="1400" dirty="0">
                <a:latin typeface="Arial"/>
                <a:cs typeface="Arial"/>
              </a:rPr>
              <a:t>	Pu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	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rd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  </a:t>
            </a:r>
            <a:r>
              <a:rPr sz="1400" spc="-5" dirty="0">
                <a:latin typeface="Arial"/>
                <a:cs typeface="Arial"/>
              </a:rPr>
              <a:t>Guide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FCB812"/>
              </a:buClr>
              <a:buSzPct val="117857"/>
              <a:buChar char="•"/>
              <a:tabLst>
                <a:tab pos="299085" algn="l"/>
                <a:tab pos="299720" algn="l"/>
              </a:tabLst>
            </a:pPr>
            <a:r>
              <a:rPr lang="en-US" sz="1400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Guide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792" y="302717"/>
            <a:ext cx="4502150" cy="69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Training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5" dirty="0"/>
              <a:t>Resources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0" dirty="0">
                <a:latin typeface="Arial"/>
                <a:cs typeface="Arial"/>
              </a:rPr>
              <a:t>Ariba Network Standard</a:t>
            </a:r>
            <a:r>
              <a:rPr sz="2000" b="0" spc="-114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Documentation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6484" y="1551741"/>
            <a:ext cx="3316223" cy="202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1911" y="1507236"/>
            <a:ext cx="3325495" cy="2075814"/>
          </a:xfrm>
          <a:custGeom>
            <a:avLst/>
            <a:gdLst/>
            <a:ahLst/>
            <a:cxnLst/>
            <a:rect l="l" t="t" r="r" b="b"/>
            <a:pathLst>
              <a:path w="3325495" h="2075814">
                <a:moveTo>
                  <a:pt x="0" y="2075688"/>
                </a:moveTo>
                <a:lnTo>
                  <a:pt x="3325367" y="2075688"/>
                </a:lnTo>
                <a:lnTo>
                  <a:pt x="3325367" y="0"/>
                </a:lnTo>
                <a:lnTo>
                  <a:pt x="0" y="0"/>
                </a:lnTo>
                <a:lnTo>
                  <a:pt x="0" y="2075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6484" y="3630167"/>
            <a:ext cx="3316223" cy="180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1911" y="3625596"/>
            <a:ext cx="3325495" cy="1811020"/>
          </a:xfrm>
          <a:custGeom>
            <a:avLst/>
            <a:gdLst/>
            <a:ahLst/>
            <a:cxnLst/>
            <a:rect l="l" t="t" r="r" b="b"/>
            <a:pathLst>
              <a:path w="3325495" h="1811020">
                <a:moveTo>
                  <a:pt x="0" y="1810512"/>
                </a:moveTo>
                <a:lnTo>
                  <a:pt x="3325367" y="1810512"/>
                </a:lnTo>
                <a:lnTo>
                  <a:pt x="3325367" y="0"/>
                </a:lnTo>
                <a:lnTo>
                  <a:pt x="0" y="0"/>
                </a:lnTo>
                <a:lnTo>
                  <a:pt x="0" y="18105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91143" y="1562100"/>
            <a:ext cx="225551" cy="224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91143" y="1807464"/>
            <a:ext cx="227075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63026" y="1502663"/>
            <a:ext cx="99060" cy="5168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">
              <a:lnSpc>
                <a:spcPct val="100000"/>
              </a:lnSpc>
              <a:spcBef>
                <a:spcPts val="495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94192" y="4169664"/>
            <a:ext cx="225551" cy="225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66455" y="4174617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311302" y="1446553"/>
            <a:ext cx="4817745" cy="17240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Go to: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7"/>
              </a:rPr>
              <a:t>http://supplier.ariba.com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  <a:hlinkClick r:id="rId7"/>
              </a:rPr>
              <a:t>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click the </a:t>
            </a:r>
            <a:r>
              <a:rPr sz="1400" b="1" spc="-5" dirty="0">
                <a:latin typeface="Arial"/>
                <a:cs typeface="Arial"/>
              </a:rPr>
              <a:t>Help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link.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b="1" spc="-5" dirty="0">
                <a:latin typeface="Arial"/>
                <a:cs typeface="Arial"/>
              </a:rPr>
              <a:t>Help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Center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100400"/>
              </a:lnSpc>
              <a:spcBef>
                <a:spcPts val="31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on </a:t>
            </a:r>
            <a:r>
              <a:rPr sz="1400" b="1" spc="-5" dirty="0">
                <a:latin typeface="Arial"/>
                <a:cs typeface="Arial"/>
              </a:rPr>
              <a:t>Learning Center </a:t>
            </a:r>
            <a:r>
              <a:rPr sz="1400" dirty="0">
                <a:latin typeface="Arial"/>
                <a:cs typeface="Arial"/>
              </a:rPr>
              <a:t>to access Product  </a:t>
            </a:r>
            <a:r>
              <a:rPr sz="1400" spc="-5" dirty="0">
                <a:latin typeface="Arial"/>
                <a:cs typeface="Arial"/>
              </a:rPr>
              <a:t>Documentation. The </a:t>
            </a:r>
            <a:r>
              <a:rPr sz="1400" dirty="0">
                <a:latin typeface="Arial"/>
                <a:cs typeface="Arial"/>
              </a:rPr>
              <a:t>Learning Center </a:t>
            </a:r>
            <a:r>
              <a:rPr sz="1400" spc="-5" dirty="0">
                <a:latin typeface="Arial"/>
                <a:cs typeface="Arial"/>
              </a:rPr>
              <a:t>was </a:t>
            </a:r>
            <a:r>
              <a:rPr sz="1400" dirty="0">
                <a:latin typeface="Arial"/>
                <a:cs typeface="Arial"/>
              </a:rPr>
              <a:t>created for  users </a:t>
            </a:r>
            <a:r>
              <a:rPr sz="1400" spc="-5" dirty="0">
                <a:latin typeface="Arial"/>
                <a:cs typeface="Arial"/>
              </a:rPr>
              <a:t>interested </a:t>
            </a:r>
            <a:r>
              <a:rPr sz="1400" dirty="0">
                <a:latin typeface="Arial"/>
                <a:cs typeface="Arial"/>
              </a:rPr>
              <a:t>in technical product </a:t>
            </a:r>
            <a:r>
              <a:rPr sz="1400" spc="-5" dirty="0">
                <a:latin typeface="Arial"/>
                <a:cs typeface="Arial"/>
              </a:rPr>
              <a:t>documentation.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  </a:t>
            </a:r>
            <a:r>
              <a:rPr sz="1400" dirty="0">
                <a:latin typeface="Arial"/>
                <a:cs typeface="Arial"/>
              </a:rPr>
              <a:t>Learning Center </a:t>
            </a:r>
            <a:r>
              <a:rPr sz="1400" spc="-5" dirty="0">
                <a:latin typeface="Arial"/>
                <a:cs typeface="Arial"/>
              </a:rPr>
              <a:t>was </a:t>
            </a:r>
            <a:r>
              <a:rPr sz="1400" dirty="0">
                <a:latin typeface="Arial"/>
                <a:cs typeface="Arial"/>
              </a:rPr>
              <a:t>design to allow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browse </a:t>
            </a:r>
            <a:r>
              <a:rPr sz="1400" dirty="0">
                <a:latin typeface="Arial"/>
                <a:cs typeface="Arial"/>
              </a:rPr>
              <a:t>the  full library of product </a:t>
            </a:r>
            <a:r>
              <a:rPr sz="1400" spc="-5" dirty="0">
                <a:latin typeface="Arial"/>
                <a:cs typeface="Arial"/>
              </a:rPr>
              <a:t>documentation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tutorials.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202" y="3363848"/>
            <a:ext cx="4428490" cy="8877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Note: </a:t>
            </a:r>
            <a:r>
              <a:rPr sz="1400" dirty="0">
                <a:latin typeface="Arial"/>
                <a:cs typeface="Arial"/>
              </a:rPr>
              <a:t>Only a subset of the </a:t>
            </a:r>
            <a:r>
              <a:rPr sz="1400" spc="-5" dirty="0">
                <a:latin typeface="Arial"/>
                <a:cs typeface="Arial"/>
              </a:rPr>
              <a:t>documentation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available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 a pre-login state. </a:t>
            </a:r>
            <a:r>
              <a:rPr sz="1400" spc="-5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full content access, login to </a:t>
            </a:r>
            <a:r>
              <a:rPr sz="1400" spc="-5" dirty="0">
                <a:latin typeface="Arial"/>
                <a:cs typeface="Arial"/>
              </a:rPr>
              <a:t>your  </a:t>
            </a:r>
            <a:r>
              <a:rPr sz="1400" dirty="0">
                <a:latin typeface="Arial"/>
                <a:cs typeface="Arial"/>
              </a:rPr>
              <a:t>Ariba </a:t>
            </a:r>
            <a:r>
              <a:rPr sz="1400" spc="-5" dirty="0">
                <a:latin typeface="Arial"/>
                <a:cs typeface="Arial"/>
              </a:rPr>
              <a:t>Network </a:t>
            </a:r>
            <a:r>
              <a:rPr sz="1400" dirty="0">
                <a:latin typeface="Arial"/>
                <a:cs typeface="Arial"/>
              </a:rPr>
              <a:t>Supplier account and access the </a:t>
            </a:r>
            <a:r>
              <a:rPr sz="1400" spc="-5" dirty="0">
                <a:latin typeface="Arial"/>
                <a:cs typeface="Arial"/>
              </a:rPr>
              <a:t>same  Help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menu.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792" y="302717"/>
            <a:ext cx="3474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Training </a:t>
            </a:r>
            <a:r>
              <a:rPr spc="-5" dirty="0"/>
              <a:t>and</a:t>
            </a:r>
            <a:r>
              <a:rPr spc="-60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8792" y="669163"/>
            <a:ext cx="4502785" cy="4827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666666"/>
                </a:solidFill>
                <a:latin typeface="Arial"/>
                <a:cs typeface="Arial"/>
              </a:rPr>
              <a:t>Ariba Network Standard</a:t>
            </a:r>
            <a:r>
              <a:rPr sz="20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6666"/>
                </a:solidFill>
                <a:latin typeface="Arial"/>
                <a:cs typeface="Arial"/>
              </a:rPr>
              <a:t>Documentation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2018664">
              <a:lnSpc>
                <a:spcPct val="101400"/>
              </a:lnSpc>
              <a:spcBef>
                <a:spcPts val="1565"/>
              </a:spcBef>
            </a:pPr>
            <a:r>
              <a:rPr sz="1400" spc="-5" dirty="0">
                <a:latin typeface="Arial"/>
                <a:cs typeface="Arial"/>
              </a:rPr>
              <a:t>From within your </a:t>
            </a:r>
            <a:r>
              <a:rPr sz="1400" dirty="0">
                <a:latin typeface="Arial"/>
                <a:cs typeface="Arial"/>
              </a:rPr>
              <a:t>Ariba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  </a:t>
            </a:r>
            <a:r>
              <a:rPr sz="1400" dirty="0">
                <a:latin typeface="Arial"/>
                <a:cs typeface="Arial"/>
              </a:rPr>
              <a:t>account:</a:t>
            </a:r>
            <a:endParaRPr sz="1400">
              <a:latin typeface="Arial"/>
              <a:cs typeface="Arial"/>
            </a:endParaRPr>
          </a:p>
          <a:p>
            <a:pPr marL="355600" marR="1659889" indent="-342900">
              <a:lnSpc>
                <a:spcPct val="99600"/>
              </a:lnSpc>
              <a:spcBef>
                <a:spcPts val="38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on </a:t>
            </a:r>
            <a:r>
              <a:rPr sz="1400" b="1" spc="-5" dirty="0">
                <a:latin typeface="Arial"/>
                <a:cs typeface="Arial"/>
              </a:rPr>
              <a:t>Help Center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  Standard </a:t>
            </a:r>
            <a:r>
              <a:rPr sz="1400" spc="-5" dirty="0">
                <a:latin typeface="Arial"/>
                <a:cs typeface="Arial"/>
              </a:rPr>
              <a:t>Documentation  </a:t>
            </a:r>
            <a:r>
              <a:rPr sz="1400" dirty="0">
                <a:latin typeface="Arial"/>
                <a:cs typeface="Arial"/>
              </a:rPr>
              <a:t>material.</a:t>
            </a:r>
            <a:endParaRPr sz="1400">
              <a:latin typeface="Arial"/>
              <a:cs typeface="Arial"/>
            </a:endParaRPr>
          </a:p>
          <a:p>
            <a:pPr marL="355600" marR="1647189" indent="-342900">
              <a:lnSpc>
                <a:spcPct val="100800"/>
              </a:lnSpc>
              <a:spcBef>
                <a:spcPts val="36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Depending on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screen 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are in </a:t>
            </a:r>
            <a:r>
              <a:rPr sz="1400" spc="-5" dirty="0">
                <a:latin typeface="Arial"/>
                <a:cs typeface="Arial"/>
              </a:rPr>
              <a:t>within your </a:t>
            </a:r>
            <a:r>
              <a:rPr sz="1400" dirty="0">
                <a:latin typeface="Arial"/>
                <a:cs typeface="Arial"/>
              </a:rPr>
              <a:t>account,  the content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automatically  update to reflect materials that 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be helpful to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in  relation to the items on the  screen. </a:t>
            </a:r>
            <a:r>
              <a:rPr sz="1400" spc="-5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can also </a:t>
            </a:r>
            <a:r>
              <a:rPr sz="1400" spc="-5" dirty="0">
                <a:latin typeface="Arial"/>
                <a:cs typeface="Arial"/>
              </a:rPr>
              <a:t>type </a:t>
            </a:r>
            <a:r>
              <a:rPr sz="1400" dirty="0">
                <a:latin typeface="Arial"/>
                <a:cs typeface="Arial"/>
              </a:rPr>
              <a:t>in  key </a:t>
            </a:r>
            <a:r>
              <a:rPr sz="1400" spc="-5" dirty="0">
                <a:latin typeface="Arial"/>
                <a:cs typeface="Arial"/>
              </a:rPr>
              <a:t>word </a:t>
            </a:r>
            <a:r>
              <a:rPr sz="1400" dirty="0">
                <a:latin typeface="Arial"/>
                <a:cs typeface="Arial"/>
              </a:rPr>
              <a:t>searches to adjust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  </a:t>
            </a:r>
            <a:r>
              <a:rPr sz="1400" dirty="0">
                <a:latin typeface="Arial"/>
                <a:cs typeface="Arial"/>
              </a:rPr>
              <a:t>content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shown.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b="1" spc="-5" dirty="0">
                <a:latin typeface="Arial"/>
                <a:cs typeface="Arial"/>
              </a:rPr>
              <a:t>Documentation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(bottom)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1964"/>
              </a:lnSpc>
              <a:spcBef>
                <a:spcPts val="31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View </a:t>
            </a:r>
            <a:r>
              <a:rPr sz="1400" dirty="0">
                <a:latin typeface="Arial"/>
                <a:cs typeface="Arial"/>
              </a:rPr>
              <a:t>Ariba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664"/>
              </a:lnSpc>
            </a:pPr>
            <a:r>
              <a:rPr sz="1400" dirty="0">
                <a:latin typeface="Arial"/>
                <a:cs typeface="Arial"/>
              </a:rPr>
              <a:t>Administrator’s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documentation.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44540" y="641604"/>
            <a:ext cx="1703832" cy="569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9967" y="637031"/>
            <a:ext cx="1713230" cy="5704840"/>
          </a:xfrm>
          <a:custGeom>
            <a:avLst/>
            <a:gdLst/>
            <a:ahLst/>
            <a:cxnLst/>
            <a:rect l="l" t="t" r="r" b="b"/>
            <a:pathLst>
              <a:path w="1713229" h="5704840">
                <a:moveTo>
                  <a:pt x="0" y="5704332"/>
                </a:moveTo>
                <a:lnTo>
                  <a:pt x="1712976" y="5704332"/>
                </a:lnTo>
                <a:lnTo>
                  <a:pt x="1712976" y="0"/>
                </a:lnTo>
                <a:lnTo>
                  <a:pt x="0" y="0"/>
                </a:lnTo>
                <a:lnTo>
                  <a:pt x="0" y="57043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2415666"/>
            <a:ext cx="5688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2. </a:t>
            </a:r>
            <a:r>
              <a:rPr sz="4800" spc="-5" dirty="0">
                <a:solidFill>
                  <a:srgbClr val="000000"/>
                </a:solidFill>
              </a:rPr>
              <a:t>Invoice</a:t>
            </a:r>
            <a:r>
              <a:rPr sz="4800" spc="5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Practices</a:t>
            </a:r>
            <a:endParaRPr sz="4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485" y="335026"/>
            <a:ext cx="25120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Help Center</a:t>
            </a:r>
          </a:p>
          <a:p>
            <a:pPr marL="12700">
              <a:lnSpc>
                <a:spcPct val="100000"/>
              </a:lnSpc>
            </a:pPr>
            <a:r>
              <a:rPr sz="2000" b="0" dirty="0">
                <a:latin typeface="Arial"/>
                <a:cs typeface="Arial"/>
              </a:rPr>
              <a:t>Helpful things to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know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5791" y="1511808"/>
            <a:ext cx="1975104" cy="224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7991" y="1517903"/>
            <a:ext cx="1328927" cy="455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3020" y="1618488"/>
            <a:ext cx="225552" cy="225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6067" y="5408676"/>
            <a:ext cx="227076" cy="224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3420" y="1513332"/>
            <a:ext cx="1338580" cy="4559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09220" algn="ctr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16839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40295" y="1618488"/>
            <a:ext cx="227075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51220" y="1507236"/>
            <a:ext cx="1984375" cy="22586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224154" algn="ctr">
              <a:lnSpc>
                <a:spcPct val="100000"/>
              </a:lnSpc>
              <a:spcBef>
                <a:spcPts val="101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42368" y="4013985"/>
            <a:ext cx="2467712" cy="1907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49768" y="1511808"/>
            <a:ext cx="662940" cy="2106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7052" y="1618488"/>
            <a:ext cx="227075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45195" y="1507236"/>
            <a:ext cx="672465" cy="22586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1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0295" y="3912108"/>
            <a:ext cx="227075" cy="225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96940" y="3899915"/>
            <a:ext cx="2697480" cy="21812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R="572135" algn="ctr">
              <a:lnSpc>
                <a:spcPct val="100000"/>
              </a:lnSpc>
              <a:spcBef>
                <a:spcPts val="235"/>
              </a:spcBef>
            </a:pPr>
            <a:r>
              <a:rPr sz="1200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311302" y="1482978"/>
            <a:ext cx="4107815" cy="46482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55600" marR="5080" indent="-342900" algn="just">
              <a:lnSpc>
                <a:spcPts val="1700"/>
              </a:lnSpc>
              <a:spcBef>
                <a:spcPts val="140"/>
              </a:spcBef>
              <a:buClr>
                <a:srgbClr val="EFAB00"/>
              </a:buClr>
              <a:buSzPct val="117857"/>
              <a:buAutoNum type="arabicPeriod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Popular </a:t>
            </a:r>
            <a:r>
              <a:rPr sz="1400" b="1" spc="-25" dirty="0">
                <a:latin typeface="Arial"/>
                <a:cs typeface="Arial"/>
              </a:rPr>
              <a:t>Topics: </a:t>
            </a:r>
            <a:r>
              <a:rPr sz="1400" spc="-15" dirty="0">
                <a:latin typeface="Arial"/>
                <a:cs typeface="Arial"/>
              </a:rPr>
              <a:t>Title </a:t>
            </a:r>
            <a:r>
              <a:rPr sz="1400" spc="-5" dirty="0">
                <a:latin typeface="Arial"/>
                <a:cs typeface="Arial"/>
              </a:rPr>
              <a:t>links are selected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you  based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on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solution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that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were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using,</a:t>
            </a:r>
            <a:endParaRPr sz="1400">
              <a:latin typeface="Arial"/>
              <a:cs typeface="Arial"/>
            </a:endParaRPr>
          </a:p>
          <a:p>
            <a:pPr marL="355600" marR="5080">
              <a:lnSpc>
                <a:spcPts val="1689"/>
              </a:lnSpc>
              <a:spcBef>
                <a:spcPts val="20"/>
              </a:spcBef>
            </a:pPr>
            <a:r>
              <a:rPr sz="1400" spc="-5" dirty="0">
                <a:latin typeface="Arial"/>
                <a:cs typeface="Arial"/>
              </a:rPr>
              <a:t>privileges </a:t>
            </a:r>
            <a:r>
              <a:rPr sz="1400" dirty="0">
                <a:latin typeface="Arial"/>
                <a:cs typeface="Arial"/>
              </a:rPr>
              <a:t>&amp; </a:t>
            </a:r>
            <a:r>
              <a:rPr sz="1400" spc="-5" dirty="0">
                <a:latin typeface="Arial"/>
                <a:cs typeface="Arial"/>
              </a:rPr>
              <a:t>default language when you clicked  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Help.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600"/>
              </a:lnSpc>
              <a:spcBef>
                <a:spcPts val="305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Click </a:t>
            </a:r>
            <a:r>
              <a:rPr sz="1400" spc="-5" dirty="0">
                <a:latin typeface="Arial"/>
                <a:cs typeface="Arial"/>
              </a:rPr>
              <a:t>on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link to view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content item. </a:t>
            </a:r>
            <a:r>
              <a:rPr sz="1400" spc="-50" dirty="0">
                <a:latin typeface="Arial"/>
                <a:cs typeface="Arial"/>
              </a:rPr>
              <a:t>You  </a:t>
            </a:r>
            <a:r>
              <a:rPr sz="1400" spc="-5" dirty="0">
                <a:latin typeface="Arial"/>
                <a:cs typeface="Arial"/>
              </a:rPr>
              <a:t>will be able </a:t>
            </a:r>
            <a:r>
              <a:rPr sz="1400" spc="-10" dirty="0">
                <a:latin typeface="Arial"/>
                <a:cs typeface="Arial"/>
              </a:rPr>
              <a:t>engage </a:t>
            </a:r>
            <a:r>
              <a:rPr sz="1400" spc="-5" dirty="0">
                <a:latin typeface="Arial"/>
                <a:cs typeface="Arial"/>
              </a:rPr>
              <a:t>with the content: </a:t>
            </a:r>
            <a:r>
              <a:rPr sz="1400" spc="-20" dirty="0">
                <a:latin typeface="Arial"/>
                <a:cs typeface="Arial"/>
              </a:rPr>
              <a:t>author,  </a:t>
            </a:r>
            <a:r>
              <a:rPr sz="1400" spc="-5" dirty="0">
                <a:latin typeface="Arial"/>
                <a:cs typeface="Arial"/>
              </a:rPr>
              <a:t>view how many community users have viewed  the content and </a:t>
            </a:r>
            <a:r>
              <a:rPr sz="1400" spc="-10" dirty="0">
                <a:latin typeface="Arial"/>
                <a:cs typeface="Arial"/>
              </a:rPr>
              <a:t>have </a:t>
            </a:r>
            <a:r>
              <a:rPr sz="1400" spc="-5" dirty="0">
                <a:latin typeface="Arial"/>
                <a:cs typeface="Arial"/>
              </a:rPr>
              <a:t>flagged the content </a:t>
            </a:r>
            <a:r>
              <a:rPr sz="1400" spc="-15" dirty="0">
                <a:latin typeface="Arial"/>
                <a:cs typeface="Arial"/>
              </a:rPr>
              <a:t>as  </a:t>
            </a:r>
            <a:r>
              <a:rPr sz="1400" spc="-5" dirty="0">
                <a:latin typeface="Arial"/>
                <a:cs typeface="Arial"/>
              </a:rPr>
              <a:t>being helpful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you, and report problems with 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content.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99700"/>
              </a:lnSpc>
              <a:spcBef>
                <a:spcPts val="38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Perform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search to find content not found  under Popular </a:t>
            </a:r>
            <a:r>
              <a:rPr sz="1400" spc="-25" dirty="0">
                <a:latin typeface="Arial"/>
                <a:cs typeface="Arial"/>
              </a:rPr>
              <a:t>Topics. </a:t>
            </a:r>
            <a:r>
              <a:rPr sz="1400" spc="-5" dirty="0">
                <a:latin typeface="Arial"/>
                <a:cs typeface="Arial"/>
              </a:rPr>
              <a:t>Results can be sorted </a:t>
            </a:r>
            <a:r>
              <a:rPr sz="1400" spc="-15" dirty="0">
                <a:latin typeface="Arial"/>
                <a:cs typeface="Arial"/>
              </a:rPr>
              <a:t>or  </a:t>
            </a:r>
            <a:r>
              <a:rPr sz="1400" dirty="0">
                <a:latin typeface="Arial"/>
                <a:cs typeface="Arial"/>
              </a:rPr>
              <a:t>filtered.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ct val="99600"/>
              </a:lnSpc>
              <a:spcBef>
                <a:spcPts val="38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Under </a:t>
            </a:r>
            <a:r>
              <a:rPr sz="1400" b="1" spc="-10" dirty="0">
                <a:latin typeface="Arial"/>
                <a:cs typeface="Arial"/>
              </a:rPr>
              <a:t>Learning </a:t>
            </a:r>
            <a:r>
              <a:rPr sz="1400" spc="-5" dirty="0">
                <a:latin typeface="Arial"/>
                <a:cs typeface="Arial"/>
              </a:rPr>
              <a:t>you can find the Product  Documentation available for Users </a:t>
            </a:r>
            <a:r>
              <a:rPr sz="1400" spc="-15" dirty="0">
                <a:latin typeface="Arial"/>
                <a:cs typeface="Arial"/>
              </a:rPr>
              <a:t>or  </a:t>
            </a:r>
            <a:r>
              <a:rPr sz="1400" dirty="0">
                <a:latin typeface="Arial"/>
                <a:cs typeface="Arial"/>
              </a:rPr>
              <a:t>Administrators.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299"/>
              </a:lnSpc>
              <a:spcBef>
                <a:spcPts val="37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Popular </a:t>
            </a:r>
            <a:r>
              <a:rPr sz="1400" b="1" spc="-30" dirty="0">
                <a:latin typeface="Arial"/>
                <a:cs typeface="Arial"/>
              </a:rPr>
              <a:t>Tags</a:t>
            </a:r>
            <a:r>
              <a:rPr sz="1400" spc="-3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These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the tags </a:t>
            </a:r>
            <a:r>
              <a:rPr sz="1400" spc="-10" dirty="0">
                <a:latin typeface="Arial"/>
                <a:cs typeface="Arial"/>
              </a:rPr>
              <a:t>associated  </a:t>
            </a:r>
            <a:r>
              <a:rPr sz="1400" spc="-5" dirty="0">
                <a:latin typeface="Arial"/>
                <a:cs typeface="Arial"/>
              </a:rPr>
              <a:t>with our most popular content </a:t>
            </a:r>
            <a:r>
              <a:rPr sz="1400" spc="-10" dirty="0">
                <a:latin typeface="Arial"/>
                <a:cs typeface="Arial"/>
              </a:rPr>
              <a:t>items </a:t>
            </a:r>
            <a:r>
              <a:rPr sz="1400" spc="-5" dirty="0">
                <a:latin typeface="Arial"/>
                <a:cs typeface="Arial"/>
              </a:rPr>
              <a:t>per  solution. It </a:t>
            </a:r>
            <a:r>
              <a:rPr sz="1400" dirty="0">
                <a:latin typeface="Arial"/>
                <a:cs typeface="Arial"/>
              </a:rPr>
              <a:t>is a </a:t>
            </a:r>
            <a:r>
              <a:rPr sz="1400" spc="-5" dirty="0">
                <a:latin typeface="Arial"/>
                <a:cs typeface="Arial"/>
              </a:rPr>
              <a:t>quick way </a:t>
            </a:r>
            <a:r>
              <a:rPr sz="1400" dirty="0">
                <a:latin typeface="Arial"/>
                <a:cs typeface="Arial"/>
              </a:rPr>
              <a:t>to find </a:t>
            </a:r>
            <a:r>
              <a:rPr sz="1400" spc="-5" dirty="0">
                <a:latin typeface="Arial"/>
                <a:cs typeface="Arial"/>
              </a:rPr>
              <a:t>documents  </a:t>
            </a:r>
            <a:r>
              <a:rPr sz="1400" dirty="0">
                <a:latin typeface="Arial"/>
                <a:cs typeface="Arial"/>
              </a:rPr>
              <a:t>related to the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topic.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46709"/>
            <a:ext cx="6233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Training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resources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latin typeface="Arial"/>
                <a:cs typeface="Arial"/>
              </a:rPr>
              <a:t>Ariba Network standard documentation and useful</a:t>
            </a:r>
            <a:r>
              <a:rPr sz="2000" b="0" spc="-17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links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311302" y="1493646"/>
            <a:ext cx="71850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Useful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Links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92405" indent="-179705">
              <a:lnSpc>
                <a:spcPct val="100000"/>
              </a:lnSpc>
              <a:spcBef>
                <a:spcPts val="1155"/>
              </a:spcBef>
              <a:buClr>
                <a:srgbClr val="EFAB00"/>
              </a:buClr>
              <a:buFont typeface="Wingdings"/>
              <a:buChar char=""/>
              <a:tabLst>
                <a:tab pos="193040" algn="l"/>
              </a:tabLst>
            </a:pPr>
            <a:r>
              <a:rPr sz="1400" b="1" spc="-10" dirty="0">
                <a:latin typeface="Arial"/>
                <a:cs typeface="Arial"/>
              </a:rPr>
              <a:t>Ariba </a:t>
            </a:r>
            <a:r>
              <a:rPr sz="1400" b="1" spc="-5" dirty="0">
                <a:latin typeface="Arial"/>
                <a:cs typeface="Arial"/>
              </a:rPr>
              <a:t>Supplier </a:t>
            </a:r>
            <a:r>
              <a:rPr sz="1400" b="1" dirty="0">
                <a:latin typeface="Arial"/>
                <a:cs typeface="Arial"/>
              </a:rPr>
              <a:t>Membership </a:t>
            </a:r>
            <a:r>
              <a:rPr sz="1400" b="1" spc="-5" dirty="0">
                <a:latin typeface="Arial"/>
                <a:cs typeface="Arial"/>
              </a:rPr>
              <a:t>page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u="heavy" spc="-1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2"/>
              </a:rPr>
              <a:t>http://www.ariba.com/suppliermembership</a:t>
            </a:r>
            <a:endParaRPr sz="14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Wingdings"/>
              <a:buChar char=""/>
              <a:tabLst>
                <a:tab pos="193040" algn="l"/>
              </a:tabLst>
            </a:pPr>
            <a:r>
              <a:rPr sz="1400" b="1" spc="-10" dirty="0">
                <a:latin typeface="Arial"/>
                <a:cs typeface="Arial"/>
              </a:rPr>
              <a:t>Ariba </a:t>
            </a:r>
            <a:r>
              <a:rPr sz="1400" b="1" dirty="0">
                <a:latin typeface="Arial"/>
                <a:cs typeface="Arial"/>
              </a:rPr>
              <a:t>Network </a:t>
            </a:r>
            <a:r>
              <a:rPr sz="1400" b="1" spc="-5" dirty="0">
                <a:latin typeface="Arial"/>
                <a:cs typeface="Arial"/>
              </a:rPr>
              <a:t>Hot </a:t>
            </a:r>
            <a:r>
              <a:rPr sz="1400" b="1" dirty="0">
                <a:latin typeface="Arial"/>
                <a:cs typeface="Arial"/>
              </a:rPr>
              <a:t>Issues </a:t>
            </a:r>
            <a:r>
              <a:rPr sz="1400" b="1" spc="-5" dirty="0">
                <a:latin typeface="Arial"/>
                <a:cs typeface="Arial"/>
              </a:rPr>
              <a:t>and </a:t>
            </a:r>
            <a:r>
              <a:rPr sz="1400" b="1" spc="-30" dirty="0">
                <a:latin typeface="Arial"/>
                <a:cs typeface="Arial"/>
              </a:rPr>
              <a:t>FAQs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3"/>
              </a:rPr>
              <a:t>https://connect.ariba.com/anfaq.htm</a:t>
            </a:r>
            <a:endParaRPr sz="14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Wingdings"/>
              <a:buChar char=""/>
              <a:tabLst>
                <a:tab pos="193040" algn="l"/>
              </a:tabLst>
            </a:pPr>
            <a:r>
              <a:rPr sz="1400" b="1" spc="-10" dirty="0">
                <a:latin typeface="Arial"/>
                <a:cs typeface="Arial"/>
              </a:rPr>
              <a:t>Ariba </a:t>
            </a:r>
            <a:r>
              <a:rPr sz="1400" b="1" spc="-5" dirty="0">
                <a:latin typeface="Arial"/>
                <a:cs typeface="Arial"/>
              </a:rPr>
              <a:t>Cloud </a:t>
            </a:r>
            <a:r>
              <a:rPr sz="1400" b="1" dirty="0">
                <a:latin typeface="Arial"/>
                <a:cs typeface="Arial"/>
              </a:rPr>
              <a:t>Statistics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4"/>
              </a:rPr>
              <a:t>http://trust.ariba.com</a:t>
            </a:r>
            <a:endParaRPr sz="1400">
              <a:latin typeface="Arial"/>
              <a:cs typeface="Arial"/>
            </a:endParaRPr>
          </a:p>
          <a:p>
            <a:pPr marL="277495" lvl="1" indent="-8191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92857"/>
              <a:buFont typeface="Wingdings"/>
              <a:buChar char=""/>
              <a:tabLst>
                <a:tab pos="278130" algn="l"/>
              </a:tabLst>
            </a:pPr>
            <a:r>
              <a:rPr sz="1400" dirty="0">
                <a:latin typeface="Arial"/>
                <a:cs typeface="Arial"/>
              </a:rPr>
              <a:t>Detailed information and latest </a:t>
            </a:r>
            <a:r>
              <a:rPr sz="1400" spc="-5" dirty="0">
                <a:latin typeface="Arial"/>
                <a:cs typeface="Arial"/>
              </a:rPr>
              <a:t>notifications </a:t>
            </a:r>
            <a:r>
              <a:rPr sz="1400" dirty="0">
                <a:latin typeface="Arial"/>
                <a:cs typeface="Arial"/>
              </a:rPr>
              <a:t>about product issues and planned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downtime</a:t>
            </a:r>
            <a:endParaRPr sz="1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 if any - during a </a:t>
            </a:r>
            <a:r>
              <a:rPr sz="1400" spc="-5" dirty="0">
                <a:latin typeface="Arial"/>
                <a:cs typeface="Arial"/>
              </a:rPr>
              <a:t>given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day</a:t>
            </a:r>
            <a:endParaRPr sz="14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Wingdings"/>
              <a:buChar char=""/>
              <a:tabLst>
                <a:tab pos="193040" algn="l"/>
              </a:tabLst>
            </a:pPr>
            <a:r>
              <a:rPr sz="1400" b="1" spc="-10" dirty="0">
                <a:latin typeface="Arial"/>
                <a:cs typeface="Arial"/>
              </a:rPr>
              <a:t>Ariba </a:t>
            </a:r>
            <a:r>
              <a:rPr sz="1400" b="1" spc="-5" dirty="0">
                <a:latin typeface="Arial"/>
                <a:cs typeface="Arial"/>
              </a:rPr>
              <a:t>Discovery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http://www.ariba.com/solutions/discovery-for-suppliers.cfm</a:t>
            </a:r>
            <a:endParaRPr sz="14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Font typeface="Wingdings"/>
              <a:buChar char=""/>
              <a:tabLst>
                <a:tab pos="193040" algn="l"/>
              </a:tabLst>
            </a:pPr>
            <a:r>
              <a:rPr sz="1400" b="1" spc="-10" dirty="0">
                <a:latin typeface="Arial"/>
                <a:cs typeface="Arial"/>
              </a:rPr>
              <a:t>Ariba </a:t>
            </a:r>
            <a:r>
              <a:rPr sz="1400" b="1" dirty="0">
                <a:latin typeface="Arial"/>
                <a:cs typeface="Arial"/>
              </a:rPr>
              <a:t>Network </a:t>
            </a:r>
            <a:r>
              <a:rPr sz="1400" b="1" spc="-5" dirty="0">
                <a:latin typeface="Arial"/>
                <a:cs typeface="Arial"/>
              </a:rPr>
              <a:t>Notifications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6"/>
              </a:rPr>
              <a:t>http://netstat.ariba.com</a:t>
            </a:r>
            <a:endParaRPr sz="1400">
              <a:latin typeface="Arial"/>
              <a:cs typeface="Arial"/>
            </a:endParaRPr>
          </a:p>
          <a:p>
            <a:pPr marL="277495" lvl="1" indent="-81915">
              <a:lnSpc>
                <a:spcPct val="100000"/>
              </a:lnSpc>
              <a:spcBef>
                <a:spcPts val="605"/>
              </a:spcBef>
              <a:buClr>
                <a:srgbClr val="EFAB00"/>
              </a:buClr>
              <a:buSzPct val="92857"/>
              <a:buFont typeface="Wingdings"/>
              <a:buChar char=""/>
              <a:tabLst>
                <a:tab pos="278130" algn="l"/>
              </a:tabLst>
            </a:pPr>
            <a:r>
              <a:rPr sz="1400" spc="-5" dirty="0">
                <a:latin typeface="Arial"/>
                <a:cs typeface="Arial"/>
              </a:rPr>
              <a:t>Information </a:t>
            </a:r>
            <a:r>
              <a:rPr sz="1400" dirty="0">
                <a:latin typeface="Arial"/>
                <a:cs typeface="Arial"/>
              </a:rPr>
              <a:t>about </a:t>
            </a:r>
            <a:r>
              <a:rPr sz="1400" spc="-5" dirty="0">
                <a:latin typeface="Arial"/>
                <a:cs typeface="Arial"/>
              </a:rPr>
              <a:t>downtime, </a:t>
            </a:r>
            <a:r>
              <a:rPr sz="1400" dirty="0">
                <a:latin typeface="Arial"/>
                <a:cs typeface="Arial"/>
              </a:rPr>
              <a:t>new releases and new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743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should </a:t>
            </a:r>
            <a:r>
              <a:rPr spc="-10" dirty="0"/>
              <a:t>you</a:t>
            </a:r>
            <a:r>
              <a:rPr spc="-65" dirty="0"/>
              <a:t> </a:t>
            </a:r>
            <a:r>
              <a:rPr spc="-5" dirty="0"/>
              <a:t>contact?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311302" y="1456949"/>
            <a:ext cx="8195945" cy="28524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b="1" spc="-5" dirty="0">
                <a:latin typeface="Arial"/>
                <a:cs typeface="Arial"/>
              </a:rPr>
              <a:t>Supplier Support During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Deployment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Clr>
                <a:srgbClr val="FCB812"/>
              </a:buClr>
              <a:buSzPct val="11785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b="1" spc="-10" dirty="0">
                <a:latin typeface="Arial"/>
                <a:cs typeface="Arial"/>
              </a:rPr>
              <a:t>Ariba </a:t>
            </a:r>
            <a:r>
              <a:rPr sz="1400" b="1" dirty="0">
                <a:latin typeface="Arial"/>
                <a:cs typeface="Arial"/>
              </a:rPr>
              <a:t>Network </a:t>
            </a:r>
            <a:r>
              <a:rPr sz="1400" b="1" spc="-5" dirty="0">
                <a:latin typeface="Arial"/>
                <a:cs typeface="Arial"/>
              </a:rPr>
              <a:t>Registration or Configuration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Support</a:t>
            </a:r>
            <a:endParaRPr sz="14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Please contact </a:t>
            </a:r>
            <a:r>
              <a:rPr sz="1400" u="heavy" spc="-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2"/>
              </a:rPr>
              <a:t>moogenablement@ariba.com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  <a:hlinkClick r:id="rId2"/>
              </a:rPr>
              <a:t> </a:t>
            </a:r>
            <a:r>
              <a:rPr sz="1400" dirty="0">
                <a:latin typeface="Arial"/>
                <a:cs typeface="Arial"/>
              </a:rPr>
              <a:t>for any questions regarding </a:t>
            </a:r>
            <a:r>
              <a:rPr sz="1400" spc="-5" dirty="0">
                <a:latin typeface="Arial"/>
                <a:cs typeface="Arial"/>
              </a:rPr>
              <a:t>registration,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configuration,  Supplier </a:t>
            </a:r>
            <a:r>
              <a:rPr sz="1400" dirty="0">
                <a:latin typeface="Arial"/>
                <a:cs typeface="Arial"/>
              </a:rPr>
              <a:t>fees, or general Ariba </a:t>
            </a:r>
            <a:r>
              <a:rPr sz="1400" spc="-5" dirty="0">
                <a:latin typeface="Arial"/>
                <a:cs typeface="Arial"/>
              </a:rPr>
              <a:t>Network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questions.</a:t>
            </a: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FCB812"/>
              </a:buClr>
              <a:buSzPct val="11785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400" b="1" spc="5" dirty="0">
                <a:latin typeface="Arial"/>
                <a:cs typeface="Arial"/>
              </a:rPr>
              <a:t>Moog Inc. </a:t>
            </a:r>
            <a:r>
              <a:rPr sz="1400" b="1" dirty="0">
                <a:latin typeface="Arial"/>
                <a:cs typeface="Arial"/>
              </a:rPr>
              <a:t>Business Process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Support</a:t>
            </a:r>
            <a:endParaRPr sz="1400" dirty="0">
              <a:latin typeface="Arial"/>
              <a:cs typeface="Arial"/>
            </a:endParaRPr>
          </a:p>
          <a:p>
            <a:pPr marL="355600" marR="2076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Please contact the </a:t>
            </a:r>
            <a:r>
              <a:rPr lang="en-US" sz="1400" dirty="0">
                <a:latin typeface="Arial"/>
                <a:cs typeface="Arial"/>
              </a:rPr>
              <a:t>Moog Inc. </a:t>
            </a:r>
            <a:r>
              <a:rPr sz="1400" spc="-5" dirty="0">
                <a:latin typeface="Arial"/>
                <a:cs typeface="Arial"/>
              </a:rPr>
              <a:t>Supplier Enablement team at </a:t>
            </a:r>
            <a:r>
              <a:rPr lang="en-US" sz="1400" spc="-5" dirty="0" smtClean="0">
                <a:latin typeface="Arial"/>
                <a:cs typeface="Arial"/>
                <a:hlinkClick r:id="rId3"/>
              </a:rPr>
              <a:t>aribasupport</a:t>
            </a:r>
            <a:r>
              <a:rPr sz="1400" u="heavy" spc="-5" dirty="0" smtClean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3"/>
              </a:rPr>
              <a:t>@moog.co</a:t>
            </a:r>
            <a:r>
              <a:rPr lang="en-US" sz="1400" u="heavy" spc="-5" dirty="0" smtClean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3"/>
              </a:rPr>
              <a:t>m</a:t>
            </a:r>
            <a:r>
              <a:rPr lang="en-US" sz="1400" spc="-5" dirty="0" smtClean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for  </a:t>
            </a:r>
            <a:r>
              <a:rPr sz="1400" spc="-5" dirty="0">
                <a:latin typeface="Arial"/>
                <a:cs typeface="Arial"/>
              </a:rPr>
              <a:t>business-related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questions.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4460" indent="-111760">
              <a:lnSpc>
                <a:spcPct val="100000"/>
              </a:lnSpc>
              <a:spcBef>
                <a:spcPts val="5"/>
              </a:spcBef>
              <a:buClr>
                <a:srgbClr val="FCB812"/>
              </a:buClr>
              <a:buSzPct val="112500"/>
              <a:buFont typeface="Wingdings"/>
              <a:buChar char=""/>
              <a:tabLst>
                <a:tab pos="125095" algn="l"/>
              </a:tabLst>
            </a:pPr>
            <a:r>
              <a:rPr sz="1600" b="1" spc="-5" dirty="0">
                <a:latin typeface="Arial"/>
                <a:cs typeface="Arial"/>
              </a:rPr>
              <a:t>Supplier Support Post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Go-Live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Clr>
                <a:srgbClr val="FCB812"/>
              </a:buClr>
              <a:buSzPct val="117857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b="1" spc="-10" dirty="0">
                <a:latin typeface="Arial"/>
                <a:cs typeface="Arial"/>
              </a:rPr>
              <a:t>Ariba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Network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Help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Center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(referenced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5" dirty="0">
                <a:latin typeface="Arial"/>
                <a:cs typeface="Arial"/>
              </a:rPr>
              <a:t> previous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slides).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Accessible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through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Ariba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</a:t>
            </a:r>
            <a:endParaRPr sz="1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account (top/right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corner).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16229"/>
            <a:ext cx="6372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© </a:t>
            </a:r>
            <a:r>
              <a:rPr spc="-5" dirty="0"/>
              <a:t>201</a:t>
            </a:r>
            <a:r>
              <a:rPr lang="en-US" spc="-5" dirty="0"/>
              <a:t>8</a:t>
            </a:r>
            <a:r>
              <a:rPr spc="-5" dirty="0"/>
              <a:t> SAP </a:t>
            </a:r>
            <a:r>
              <a:rPr dirty="0"/>
              <a:t>SE or an SAP affiliate</a:t>
            </a:r>
            <a:r>
              <a:rPr spc="-200" dirty="0"/>
              <a:t> </a:t>
            </a:r>
            <a:r>
              <a:rPr spc="-30" dirty="0"/>
              <a:t>company.  </a:t>
            </a:r>
            <a:r>
              <a:rPr dirty="0"/>
              <a:t>All rights</a:t>
            </a:r>
            <a:r>
              <a:rPr spc="-3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311302" y="1676222"/>
            <a:ext cx="843724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No part of this </a:t>
            </a:r>
            <a:r>
              <a:rPr sz="1000" spc="-10" dirty="0">
                <a:latin typeface="Arial"/>
                <a:cs typeface="Arial"/>
              </a:rPr>
              <a:t>publication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be reproduced or transmitted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any form or for any purpose </a:t>
            </a:r>
            <a:r>
              <a:rPr sz="1000" spc="-10" dirty="0">
                <a:latin typeface="Arial"/>
                <a:cs typeface="Arial"/>
              </a:rPr>
              <a:t>without </a:t>
            </a:r>
            <a:r>
              <a:rPr sz="1000" spc="-5" dirty="0">
                <a:latin typeface="Arial"/>
                <a:cs typeface="Arial"/>
              </a:rPr>
              <a:t>the express permission of </a:t>
            </a:r>
            <a:r>
              <a:rPr sz="1000" spc="-10" dirty="0">
                <a:latin typeface="Arial"/>
                <a:cs typeface="Arial"/>
              </a:rPr>
              <a:t>SAP SE 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SAP </a:t>
            </a:r>
            <a:r>
              <a:rPr sz="1000" spc="-5" dirty="0">
                <a:latin typeface="Arial"/>
                <a:cs typeface="Arial"/>
              </a:rPr>
              <a:t>affiliate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company.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SAP </a:t>
            </a:r>
            <a:r>
              <a:rPr sz="1000" spc="-5" dirty="0">
                <a:latin typeface="Arial"/>
                <a:cs typeface="Arial"/>
              </a:rPr>
              <a:t>and other </a:t>
            </a:r>
            <a:r>
              <a:rPr sz="1000" spc="-10" dirty="0">
                <a:latin typeface="Arial"/>
                <a:cs typeface="Arial"/>
              </a:rPr>
              <a:t>SAP </a:t>
            </a:r>
            <a:r>
              <a:rPr sz="1000" spc="-5" dirty="0">
                <a:latin typeface="Arial"/>
                <a:cs typeface="Arial"/>
              </a:rPr>
              <a:t>products and services mentioned herein as </a:t>
            </a:r>
            <a:r>
              <a:rPr sz="1000" spc="-10" dirty="0">
                <a:latin typeface="Arial"/>
                <a:cs typeface="Arial"/>
              </a:rPr>
              <a:t>well </a:t>
            </a:r>
            <a:r>
              <a:rPr sz="1000" spc="-5" dirty="0">
                <a:latin typeface="Arial"/>
                <a:cs typeface="Arial"/>
              </a:rPr>
              <a:t>as their respective logos are </a:t>
            </a:r>
            <a:r>
              <a:rPr sz="1000" dirty="0">
                <a:latin typeface="Arial"/>
                <a:cs typeface="Arial"/>
              </a:rPr>
              <a:t>trademarks </a:t>
            </a:r>
            <a:r>
              <a:rPr sz="1000" spc="-5" dirty="0">
                <a:latin typeface="Arial"/>
                <a:cs typeface="Arial"/>
              </a:rPr>
              <a:t>or registered </a:t>
            </a:r>
            <a:r>
              <a:rPr sz="1000" dirty="0">
                <a:latin typeface="Arial"/>
                <a:cs typeface="Arial"/>
              </a:rPr>
              <a:t>trademarks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SAP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(or an </a:t>
            </a:r>
            <a:r>
              <a:rPr sz="1000" spc="-10" dirty="0">
                <a:latin typeface="Arial"/>
                <a:cs typeface="Arial"/>
              </a:rPr>
              <a:t>SAP </a:t>
            </a:r>
            <a:r>
              <a:rPr sz="1000" spc="-5" dirty="0">
                <a:latin typeface="Arial"/>
                <a:cs typeface="Arial"/>
              </a:rPr>
              <a:t>affiliate </a:t>
            </a:r>
            <a:r>
              <a:rPr sz="1000" spc="-10" dirty="0">
                <a:latin typeface="Arial"/>
                <a:cs typeface="Arial"/>
              </a:rPr>
              <a:t>company) in </a:t>
            </a:r>
            <a:r>
              <a:rPr sz="1000" spc="-5" dirty="0">
                <a:latin typeface="Arial"/>
                <a:cs typeface="Arial"/>
              </a:rPr>
              <a:t>Germany and other countries. Please see </a:t>
            </a:r>
            <a:r>
              <a:rPr sz="1000" u="sng" spc="-1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2"/>
              </a:rPr>
              <a:t>http://global12.sap.com/corporate-en/legal/copyright/index.epx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  <a:hlinkClick r:id="rId2"/>
              </a:rPr>
              <a:t>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additional  trademark information and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notices.</a:t>
            </a:r>
            <a:endParaRPr sz="1000">
              <a:latin typeface="Arial"/>
              <a:cs typeface="Arial"/>
            </a:endParaRPr>
          </a:p>
          <a:p>
            <a:pPr marL="12700" marR="960755">
              <a:lnSpc>
                <a:spcPct val="200000"/>
              </a:lnSpc>
            </a:pPr>
            <a:r>
              <a:rPr sz="1000" spc="-5" dirty="0">
                <a:latin typeface="Arial"/>
                <a:cs typeface="Arial"/>
              </a:rPr>
              <a:t>Some software products </a:t>
            </a:r>
            <a:r>
              <a:rPr sz="1000" dirty="0">
                <a:latin typeface="Arial"/>
                <a:cs typeface="Arial"/>
              </a:rPr>
              <a:t>marketed </a:t>
            </a:r>
            <a:r>
              <a:rPr sz="1000" spc="-5" dirty="0">
                <a:latin typeface="Arial"/>
                <a:cs typeface="Arial"/>
              </a:rPr>
              <a:t>by </a:t>
            </a:r>
            <a:r>
              <a:rPr sz="1000" spc="-10" dirty="0">
                <a:latin typeface="Arial"/>
                <a:cs typeface="Arial"/>
              </a:rPr>
              <a:t>SAP SE </a:t>
            </a:r>
            <a:r>
              <a:rPr sz="1000" spc="-5" dirty="0">
                <a:latin typeface="Arial"/>
                <a:cs typeface="Arial"/>
              </a:rPr>
              <a:t>and its distributors contain proprietary software components of other software </a:t>
            </a:r>
            <a:r>
              <a:rPr sz="1000" dirty="0">
                <a:latin typeface="Arial"/>
                <a:cs typeface="Arial"/>
              </a:rPr>
              <a:t>vendors.  </a:t>
            </a:r>
            <a:r>
              <a:rPr sz="1000" spc="-5" dirty="0">
                <a:latin typeface="Arial"/>
                <a:cs typeface="Arial"/>
              </a:rPr>
              <a:t>National product specifications </a:t>
            </a:r>
            <a:r>
              <a:rPr sz="1000" dirty="0">
                <a:latin typeface="Arial"/>
                <a:cs typeface="Arial"/>
              </a:rPr>
              <a:t>may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vary.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066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These materials are provided by </a:t>
            </a:r>
            <a:r>
              <a:rPr sz="1000" spc="-10" dirty="0">
                <a:latin typeface="Arial"/>
                <a:cs typeface="Arial"/>
              </a:rPr>
              <a:t>SAP SE </a:t>
            </a:r>
            <a:r>
              <a:rPr sz="1000" spc="-5" dirty="0">
                <a:latin typeface="Arial"/>
                <a:cs typeface="Arial"/>
              </a:rPr>
              <a:t>or an </a:t>
            </a:r>
            <a:r>
              <a:rPr sz="1000" spc="-10" dirty="0">
                <a:latin typeface="Arial"/>
                <a:cs typeface="Arial"/>
              </a:rPr>
              <a:t>SAP </a:t>
            </a:r>
            <a:r>
              <a:rPr sz="1000" spc="-5" dirty="0">
                <a:latin typeface="Arial"/>
                <a:cs typeface="Arial"/>
              </a:rPr>
              <a:t>affiliate company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informational purposes </a:t>
            </a:r>
            <a:r>
              <a:rPr sz="1000" spc="-10" dirty="0">
                <a:latin typeface="Arial"/>
                <a:cs typeface="Arial"/>
              </a:rPr>
              <a:t>only, without </a:t>
            </a:r>
            <a:r>
              <a:rPr sz="1000" spc="-5" dirty="0">
                <a:latin typeface="Arial"/>
                <a:cs typeface="Arial"/>
              </a:rPr>
              <a:t>representation or </a:t>
            </a:r>
            <a:r>
              <a:rPr sz="1000" spc="-10" dirty="0">
                <a:latin typeface="Arial"/>
                <a:cs typeface="Arial"/>
              </a:rPr>
              <a:t>warranty </a:t>
            </a:r>
            <a:r>
              <a:rPr sz="1000" spc="-5" dirty="0">
                <a:latin typeface="Arial"/>
                <a:cs typeface="Arial"/>
              </a:rPr>
              <a:t>of any kind,  and </a:t>
            </a:r>
            <a:r>
              <a:rPr sz="1000" spc="-10" dirty="0">
                <a:latin typeface="Arial"/>
                <a:cs typeface="Arial"/>
              </a:rPr>
              <a:t>SAP SE </a:t>
            </a:r>
            <a:r>
              <a:rPr sz="1000" spc="-5" dirty="0">
                <a:latin typeface="Arial"/>
                <a:cs typeface="Arial"/>
              </a:rPr>
              <a:t>or its affiliated companies shall not be liable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errors or omissions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respect to the materials.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only warranties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10" dirty="0">
                <a:latin typeface="Arial"/>
                <a:cs typeface="Arial"/>
              </a:rPr>
              <a:t>SAP SE </a:t>
            </a:r>
            <a:r>
              <a:rPr sz="1000" spc="-5" dirty="0">
                <a:latin typeface="Arial"/>
                <a:cs typeface="Arial"/>
              </a:rPr>
              <a:t>or  </a:t>
            </a:r>
            <a:r>
              <a:rPr sz="1000" spc="-10" dirty="0">
                <a:latin typeface="Arial"/>
                <a:cs typeface="Arial"/>
              </a:rPr>
              <a:t>SAP </a:t>
            </a:r>
            <a:r>
              <a:rPr sz="1000" spc="-5" dirty="0">
                <a:latin typeface="Arial"/>
                <a:cs typeface="Arial"/>
              </a:rPr>
              <a:t>affiliate company products and services are those that are set </a:t>
            </a:r>
            <a:r>
              <a:rPr sz="1000" dirty="0">
                <a:latin typeface="Arial"/>
                <a:cs typeface="Arial"/>
              </a:rPr>
              <a:t>forth </a:t>
            </a:r>
            <a:r>
              <a:rPr sz="1000" spc="-5" dirty="0">
                <a:latin typeface="Arial"/>
                <a:cs typeface="Arial"/>
              </a:rPr>
              <a:t>in the express warranty statements accompanying such products and  services, </a:t>
            </a:r>
            <a:r>
              <a:rPr sz="1000" spc="-10" dirty="0">
                <a:latin typeface="Arial"/>
                <a:cs typeface="Arial"/>
              </a:rPr>
              <a:t>if </a:t>
            </a:r>
            <a:r>
              <a:rPr sz="1000" spc="-15" dirty="0">
                <a:latin typeface="Arial"/>
                <a:cs typeface="Arial"/>
              </a:rPr>
              <a:t>any. </a:t>
            </a:r>
            <a:r>
              <a:rPr sz="1000" spc="-5" dirty="0">
                <a:latin typeface="Arial"/>
                <a:cs typeface="Arial"/>
              </a:rPr>
              <a:t>Nothing herein should be construed as constituting an additional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warranty.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16839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In particular, </a:t>
            </a:r>
            <a:r>
              <a:rPr sz="1000" spc="-10" dirty="0">
                <a:latin typeface="Arial"/>
                <a:cs typeface="Arial"/>
              </a:rPr>
              <a:t>SAP SE </a:t>
            </a:r>
            <a:r>
              <a:rPr sz="1000" spc="-5" dirty="0">
                <a:latin typeface="Arial"/>
                <a:cs typeface="Arial"/>
              </a:rPr>
              <a:t>or its affiliated companies </a:t>
            </a:r>
            <a:r>
              <a:rPr sz="1000" spc="-10" dirty="0">
                <a:latin typeface="Arial"/>
                <a:cs typeface="Arial"/>
              </a:rPr>
              <a:t>have </a:t>
            </a:r>
            <a:r>
              <a:rPr sz="1000" spc="-5" dirty="0">
                <a:latin typeface="Arial"/>
                <a:cs typeface="Arial"/>
              </a:rPr>
              <a:t>no </a:t>
            </a:r>
            <a:r>
              <a:rPr sz="1000" spc="-10" dirty="0">
                <a:latin typeface="Arial"/>
                <a:cs typeface="Arial"/>
              </a:rPr>
              <a:t>obligation </a:t>
            </a:r>
            <a:r>
              <a:rPr sz="1000" spc="-5" dirty="0">
                <a:latin typeface="Arial"/>
                <a:cs typeface="Arial"/>
              </a:rPr>
              <a:t>to pursue any course of business outlined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this </a:t>
            </a:r>
            <a:r>
              <a:rPr sz="1000" dirty="0">
                <a:latin typeface="Arial"/>
                <a:cs typeface="Arial"/>
              </a:rPr>
              <a:t>document </a:t>
            </a:r>
            <a:r>
              <a:rPr sz="1000" spc="-5" dirty="0">
                <a:latin typeface="Arial"/>
                <a:cs typeface="Arial"/>
              </a:rPr>
              <a:t>or any related  presentation, or to </a:t>
            </a:r>
            <a:r>
              <a:rPr sz="1000" spc="-10" dirty="0">
                <a:latin typeface="Arial"/>
                <a:cs typeface="Arial"/>
              </a:rPr>
              <a:t>develop </a:t>
            </a:r>
            <a:r>
              <a:rPr sz="1000" spc="-5" dirty="0">
                <a:latin typeface="Arial"/>
                <a:cs typeface="Arial"/>
              </a:rPr>
              <a:t>or release any functionality mentioned therein. This document, or any related presentation, and </a:t>
            </a:r>
            <a:r>
              <a:rPr sz="1000" spc="5" dirty="0">
                <a:latin typeface="Arial"/>
                <a:cs typeface="Arial"/>
              </a:rPr>
              <a:t>SAP </a:t>
            </a:r>
            <a:r>
              <a:rPr sz="1000" spc="-10" dirty="0">
                <a:latin typeface="Arial"/>
                <a:cs typeface="Arial"/>
              </a:rPr>
              <a:t>SE’s </a:t>
            </a:r>
            <a:r>
              <a:rPr sz="1000" spc="-5" dirty="0">
                <a:latin typeface="Arial"/>
                <a:cs typeface="Arial"/>
              </a:rPr>
              <a:t>or its affiliated  companies’ strategy </a:t>
            </a:r>
            <a:r>
              <a:rPr sz="1000" spc="-10" dirty="0">
                <a:latin typeface="Arial"/>
                <a:cs typeface="Arial"/>
              </a:rPr>
              <a:t>and possible </a:t>
            </a:r>
            <a:r>
              <a:rPr sz="1000" spc="-5" dirty="0">
                <a:latin typeface="Arial"/>
                <a:cs typeface="Arial"/>
              </a:rPr>
              <a:t>future developments, products, </a:t>
            </a:r>
            <a:r>
              <a:rPr sz="1000" spc="-10" dirty="0">
                <a:latin typeface="Arial"/>
                <a:cs typeface="Arial"/>
              </a:rPr>
              <a:t>and/or platform directions and </a:t>
            </a:r>
            <a:r>
              <a:rPr sz="1000" spc="-5" dirty="0">
                <a:latin typeface="Arial"/>
                <a:cs typeface="Arial"/>
              </a:rPr>
              <a:t>functionality </a:t>
            </a:r>
            <a:r>
              <a:rPr sz="1000" spc="-10" dirty="0">
                <a:latin typeface="Arial"/>
                <a:cs typeface="Arial"/>
              </a:rPr>
              <a:t>are all </a:t>
            </a:r>
            <a:r>
              <a:rPr sz="1000" spc="-5" dirty="0">
                <a:latin typeface="Arial"/>
                <a:cs typeface="Arial"/>
              </a:rPr>
              <a:t>subject to change and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be  changed by </a:t>
            </a:r>
            <a:r>
              <a:rPr sz="1000" spc="-10" dirty="0">
                <a:latin typeface="Arial"/>
                <a:cs typeface="Arial"/>
              </a:rPr>
              <a:t>SAP SE </a:t>
            </a:r>
            <a:r>
              <a:rPr sz="1000" spc="-5" dirty="0">
                <a:latin typeface="Arial"/>
                <a:cs typeface="Arial"/>
              </a:rPr>
              <a:t>or its affiliated companies at any </a:t>
            </a:r>
            <a:r>
              <a:rPr sz="1000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for any reason </a:t>
            </a:r>
            <a:r>
              <a:rPr sz="1000" spc="-10" dirty="0">
                <a:latin typeface="Arial"/>
                <a:cs typeface="Arial"/>
              </a:rPr>
              <a:t>without </a:t>
            </a:r>
            <a:r>
              <a:rPr sz="1000" spc="-5" dirty="0">
                <a:latin typeface="Arial"/>
                <a:cs typeface="Arial"/>
              </a:rPr>
              <a:t>notice.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this document </a:t>
            </a:r>
            <a:r>
              <a:rPr sz="1000" spc="-1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not a </a:t>
            </a:r>
            <a:r>
              <a:rPr sz="1000" dirty="0">
                <a:latin typeface="Arial"/>
                <a:cs typeface="Arial"/>
              </a:rPr>
              <a:t>commitment,  promise, </a:t>
            </a:r>
            <a:r>
              <a:rPr sz="1000" spc="-5" dirty="0">
                <a:latin typeface="Arial"/>
                <a:cs typeface="Arial"/>
              </a:rPr>
              <a:t>or legal obligation to </a:t>
            </a:r>
            <a:r>
              <a:rPr sz="1000" spc="-10" dirty="0">
                <a:latin typeface="Arial"/>
                <a:cs typeface="Arial"/>
              </a:rPr>
              <a:t>deliver </a:t>
            </a:r>
            <a:r>
              <a:rPr sz="1000" spc="-5" dirty="0">
                <a:latin typeface="Arial"/>
                <a:cs typeface="Arial"/>
              </a:rPr>
              <a:t>any material, code, or </a:t>
            </a:r>
            <a:r>
              <a:rPr sz="1000" spc="-10" dirty="0">
                <a:latin typeface="Arial"/>
                <a:cs typeface="Arial"/>
              </a:rPr>
              <a:t>functionality. </a:t>
            </a:r>
            <a:r>
              <a:rPr sz="1000" spc="-5" dirty="0">
                <a:latin typeface="Arial"/>
                <a:cs typeface="Arial"/>
              </a:rPr>
              <a:t>All forward-looking statements are subject to various </a:t>
            </a:r>
            <a:r>
              <a:rPr sz="1000" dirty="0">
                <a:latin typeface="Arial"/>
                <a:cs typeface="Arial"/>
              </a:rPr>
              <a:t>risks </a:t>
            </a:r>
            <a:r>
              <a:rPr sz="1000" spc="-5" dirty="0">
                <a:latin typeface="Arial"/>
                <a:cs typeface="Arial"/>
              </a:rPr>
              <a:t>and uncertainties  that could cause actual results to </a:t>
            </a:r>
            <a:r>
              <a:rPr sz="1000" dirty="0">
                <a:latin typeface="Arial"/>
                <a:cs typeface="Arial"/>
              </a:rPr>
              <a:t>differ </a:t>
            </a:r>
            <a:r>
              <a:rPr sz="1000" spc="-5" dirty="0">
                <a:latin typeface="Arial"/>
                <a:cs typeface="Arial"/>
              </a:rPr>
              <a:t>materially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5" dirty="0">
                <a:latin typeface="Arial"/>
                <a:cs typeface="Arial"/>
              </a:rPr>
              <a:t>expectations. Readers are cautioned not to place undue reliance on these forward-looking  statements, </a:t>
            </a:r>
            <a:r>
              <a:rPr sz="1000" spc="-10" dirty="0">
                <a:latin typeface="Arial"/>
                <a:cs typeface="Arial"/>
              </a:rPr>
              <a:t>which </a:t>
            </a:r>
            <a:r>
              <a:rPr sz="1000" spc="-5" dirty="0">
                <a:latin typeface="Arial"/>
                <a:cs typeface="Arial"/>
              </a:rPr>
              <a:t>speak only as of their dates, and they should not be relied upon in </a:t>
            </a:r>
            <a:r>
              <a:rPr sz="1000" dirty="0">
                <a:latin typeface="Arial"/>
                <a:cs typeface="Arial"/>
              </a:rPr>
              <a:t>making </a:t>
            </a:r>
            <a:r>
              <a:rPr sz="1000" spc="-5" dirty="0">
                <a:latin typeface="Arial"/>
                <a:cs typeface="Arial"/>
              </a:rPr>
              <a:t>purchasing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decisions.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46709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Invoice</a:t>
            </a:r>
            <a:r>
              <a:rPr spc="-60" dirty="0"/>
              <a:t> </a:t>
            </a:r>
            <a:r>
              <a:rPr spc="-5" dirty="0"/>
              <a:t>Practices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latin typeface="Arial"/>
                <a:cs typeface="Arial"/>
              </a:rPr>
              <a:t>Supported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63558" y="6625088"/>
            <a:ext cx="1149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02" y="2964663"/>
            <a:ext cx="4216400" cy="28917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/>
                <a:cs typeface="Arial"/>
              </a:rPr>
              <a:t>Purchase </a:t>
            </a:r>
            <a:r>
              <a:rPr sz="1400" b="1" dirty="0">
                <a:latin typeface="Arial"/>
                <a:cs typeface="Arial"/>
              </a:rPr>
              <a:t>Order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Confirmations</a:t>
            </a:r>
            <a:endParaRPr sz="14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Apply against a </a:t>
            </a:r>
            <a:r>
              <a:rPr sz="1400" spc="-5" dirty="0">
                <a:latin typeface="Arial"/>
                <a:cs typeface="Arial"/>
              </a:rPr>
              <a:t>whole </a:t>
            </a:r>
            <a:r>
              <a:rPr sz="1400" dirty="0">
                <a:latin typeface="Arial"/>
                <a:cs typeface="Arial"/>
              </a:rPr>
              <a:t>PO or line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items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Arial"/>
                <a:cs typeface="Arial"/>
              </a:rPr>
              <a:t>Advance </a:t>
            </a:r>
            <a:r>
              <a:rPr sz="1400" b="1" spc="-5" dirty="0">
                <a:latin typeface="Arial"/>
                <a:cs typeface="Arial"/>
              </a:rPr>
              <a:t>Shipment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Notices</a:t>
            </a:r>
            <a:endParaRPr sz="14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Arial"/>
                <a:cs typeface="Arial"/>
              </a:rPr>
              <a:t>Apply against PO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items are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shipped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Detail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Invoices</a:t>
            </a:r>
            <a:endParaRPr sz="14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Arial"/>
                <a:cs typeface="Arial"/>
              </a:rPr>
              <a:t>Apply against a single purchase order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referencing</a:t>
            </a:r>
            <a:endParaRPr sz="14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Arial"/>
                <a:cs typeface="Arial"/>
              </a:rPr>
              <a:t>a line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item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Partial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Invoices</a:t>
            </a:r>
            <a:endParaRPr sz="1400">
              <a:latin typeface="Arial"/>
              <a:cs typeface="Arial"/>
            </a:endParaRPr>
          </a:p>
          <a:p>
            <a:pPr marL="297180" marR="340360">
              <a:lnSpc>
                <a:spcPct val="1071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Apply against specific line </a:t>
            </a:r>
            <a:r>
              <a:rPr sz="1400" spc="-5" dirty="0">
                <a:latin typeface="Arial"/>
                <a:cs typeface="Arial"/>
              </a:rPr>
              <a:t>items </a:t>
            </a:r>
            <a:r>
              <a:rPr sz="1400" dirty="0">
                <a:latin typeface="Arial"/>
                <a:cs typeface="Arial"/>
              </a:rPr>
              <a:t>from a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single  purchase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8861" y="2921355"/>
            <a:ext cx="2798445" cy="14738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2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/>
                <a:cs typeface="Arial"/>
              </a:rPr>
              <a:t>Contract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Invoices</a:t>
            </a:r>
            <a:endParaRPr sz="14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Arial"/>
                <a:cs typeface="Arial"/>
              </a:rPr>
              <a:t>Apply against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contracts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/>
                <a:cs typeface="Arial"/>
              </a:rPr>
              <a:t>Credit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Invoices</a:t>
            </a:r>
            <a:endParaRPr sz="1400">
              <a:latin typeface="Arial"/>
              <a:cs typeface="Arial"/>
            </a:endParaRPr>
          </a:p>
          <a:p>
            <a:pPr marL="297180" marR="5080">
              <a:lnSpc>
                <a:spcPct val="1071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Item </a:t>
            </a:r>
            <a:r>
              <a:rPr sz="1400" spc="-5" dirty="0">
                <a:latin typeface="Arial"/>
                <a:cs typeface="Arial"/>
              </a:rPr>
              <a:t>level </a:t>
            </a:r>
            <a:r>
              <a:rPr sz="1400" dirty="0">
                <a:latin typeface="Arial"/>
                <a:cs typeface="Arial"/>
              </a:rPr>
              <a:t>credits;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price/quantity  adjustments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02" y="1459768"/>
            <a:ext cx="8524240" cy="15157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b="1" spc="5" dirty="0">
                <a:latin typeface="Arial"/>
                <a:cs typeface="Arial"/>
              </a:rPr>
              <a:t>M</a:t>
            </a:r>
            <a:r>
              <a:rPr lang="en-US" sz="1400" b="1" spc="5" dirty="0">
                <a:latin typeface="Arial"/>
                <a:cs typeface="Arial"/>
              </a:rPr>
              <a:t>oog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lang="en-US" sz="1400" b="1" spc="-5" dirty="0">
                <a:latin typeface="Arial"/>
                <a:cs typeface="Arial"/>
              </a:rPr>
              <a:t>nc.</a:t>
            </a:r>
            <a:r>
              <a:rPr sz="1400" b="1" spc="-5" dirty="0">
                <a:latin typeface="Arial"/>
                <a:cs typeface="Arial"/>
              </a:rPr>
              <a:t> project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specifics: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i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Tax </a:t>
            </a:r>
            <a:r>
              <a:rPr sz="14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accepted </a:t>
            </a:r>
            <a:r>
              <a:rPr sz="1400" spc="-5" dirty="0">
                <a:latin typeface="Arial"/>
                <a:cs typeface="Arial"/>
              </a:rPr>
              <a:t>at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header/summary level of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Shipping </a:t>
            </a:r>
            <a:r>
              <a:rPr sz="1400" b="1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accepted </a:t>
            </a:r>
            <a:r>
              <a:rPr sz="1400" spc="-1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the header/summary level or </a:t>
            </a:r>
            <a:r>
              <a:rPr sz="1400" spc="-1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the line item </a:t>
            </a:r>
            <a:r>
              <a:rPr sz="1400" spc="-10" dirty="0">
                <a:latin typeface="Arial"/>
                <a:cs typeface="Arial"/>
              </a:rPr>
              <a:t>level. </a:t>
            </a:r>
            <a:r>
              <a:rPr sz="1400" spc="-5" dirty="0">
                <a:latin typeface="Arial"/>
                <a:cs typeface="Arial"/>
              </a:rPr>
              <a:t>If Collaborative Supply  Chain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enabled, Shipping </a:t>
            </a:r>
            <a:r>
              <a:rPr sz="1400" dirty="0">
                <a:latin typeface="Arial"/>
                <a:cs typeface="Arial"/>
              </a:rPr>
              <a:t>details are </a:t>
            </a:r>
            <a:r>
              <a:rPr sz="1400" spc="-5" dirty="0">
                <a:latin typeface="Arial"/>
                <a:cs typeface="Arial"/>
              </a:rPr>
              <a:t>added at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header/summary level of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Supported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346709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Invoice</a:t>
            </a:r>
            <a:r>
              <a:rPr spc="-60" dirty="0"/>
              <a:t> </a:t>
            </a:r>
            <a:r>
              <a:rPr spc="-5" dirty="0"/>
              <a:t>Practices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latin typeface="Arial"/>
                <a:cs typeface="Arial"/>
              </a:rPr>
              <a:t>Not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Supported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63558" y="6625088"/>
            <a:ext cx="1149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02" y="1459768"/>
            <a:ext cx="8170545" cy="32308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NOT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Supported: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Summary </a:t>
            </a:r>
            <a:r>
              <a:rPr sz="1400" b="1" spc="-5" dirty="0">
                <a:latin typeface="Arial"/>
                <a:cs typeface="Arial"/>
              </a:rPr>
              <a:t>or Consolidated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Invoices</a:t>
            </a:r>
            <a:endParaRPr sz="1400" dirty="0">
              <a:latin typeface="Arial"/>
              <a:cs typeface="Arial"/>
            </a:endParaRPr>
          </a:p>
          <a:p>
            <a:pPr marL="297180" algn="just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Apply </a:t>
            </a:r>
            <a:r>
              <a:rPr sz="1400" dirty="0">
                <a:latin typeface="Arial"/>
                <a:cs typeface="Arial"/>
              </a:rPr>
              <a:t>against multiple purchase orders;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accepted </a:t>
            </a:r>
            <a:r>
              <a:rPr sz="1400" spc="-5" dirty="0">
                <a:latin typeface="Arial"/>
                <a:cs typeface="Arial"/>
              </a:rPr>
              <a:t>by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lang="en-US" sz="1400" dirty="0">
                <a:latin typeface="Arial"/>
                <a:cs typeface="Arial"/>
              </a:rPr>
              <a:t>oog Inc.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/>
                <a:cs typeface="Arial"/>
              </a:rPr>
              <a:t>Invoicing for Purchasing Cards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(P-Cards)</a:t>
            </a:r>
            <a:endParaRPr sz="1400" dirty="0">
              <a:latin typeface="Arial"/>
              <a:cs typeface="Arial"/>
            </a:endParaRPr>
          </a:p>
          <a:p>
            <a:pPr marL="297180" algn="just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An invoice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an </a:t>
            </a:r>
            <a:r>
              <a:rPr sz="1400" dirty="0">
                <a:latin typeface="Arial"/>
                <a:cs typeface="Arial"/>
              </a:rPr>
              <a:t>order placed using a purchasing card;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accepted </a:t>
            </a:r>
            <a:r>
              <a:rPr sz="1400" spc="-5" dirty="0">
                <a:latin typeface="Arial"/>
                <a:cs typeface="Arial"/>
              </a:rPr>
              <a:t>by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lang="en-US" sz="1400" dirty="0">
                <a:latin typeface="Arial"/>
                <a:cs typeface="Arial"/>
              </a:rPr>
              <a:t>oog Inc.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latin typeface="Arial"/>
                <a:cs typeface="Arial"/>
              </a:rPr>
              <a:t>Duplicate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Invoices</a:t>
            </a:r>
            <a:endParaRPr sz="1400" dirty="0">
              <a:latin typeface="Arial"/>
              <a:cs typeface="Arial"/>
            </a:endParaRPr>
          </a:p>
          <a:p>
            <a:pPr marL="297180" marR="508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new and unique invoice number must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provided for each invoice;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lang="en-US" sz="1400" dirty="0">
                <a:latin typeface="Arial"/>
                <a:cs typeface="Arial"/>
              </a:rPr>
              <a:t>oog Inc.</a:t>
            </a:r>
            <a:r>
              <a:rPr sz="1400" spc="-5" dirty="0">
                <a:latin typeface="Arial"/>
                <a:cs typeface="Arial"/>
              </a:rPr>
              <a:t> will reject  duplicate invoice </a:t>
            </a:r>
            <a:r>
              <a:rPr sz="1400" spc="-10" dirty="0">
                <a:latin typeface="Arial"/>
                <a:cs typeface="Arial"/>
              </a:rPr>
              <a:t>numbers </a:t>
            </a:r>
            <a:r>
              <a:rPr sz="1400" spc="-5" dirty="0">
                <a:latin typeface="Arial"/>
                <a:cs typeface="Arial"/>
              </a:rPr>
              <a:t>unless resubmitting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corrected invoice that previously had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failed status  on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Ariba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lr>
                <a:srgbClr val="EFAB00"/>
              </a:buClr>
              <a:buSzPct val="11785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latin typeface="Arial"/>
                <a:cs typeface="Arial"/>
              </a:rPr>
              <a:t>Paper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Invoices</a:t>
            </a:r>
            <a:endParaRPr sz="1400" dirty="0">
              <a:latin typeface="Arial"/>
              <a:cs typeface="Arial"/>
            </a:endParaRPr>
          </a:p>
          <a:p>
            <a:pPr marL="297180" marR="5080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M</a:t>
            </a:r>
            <a:r>
              <a:rPr lang="en-US" sz="1400" dirty="0">
                <a:latin typeface="Arial"/>
                <a:cs typeface="Arial"/>
              </a:rPr>
              <a:t>oog Inc.</a:t>
            </a:r>
            <a:r>
              <a:rPr sz="1400" spc="-5" dirty="0">
                <a:latin typeface="Arial"/>
                <a:cs typeface="Arial"/>
              </a:rPr>
              <a:t> requires invoices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submitted electronically through the Ariba Network;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lang="en-US" sz="1400" spc="-10" dirty="0">
                <a:latin typeface="Arial"/>
                <a:cs typeface="Arial"/>
              </a:rPr>
              <a:t>oog Inc.</a:t>
            </a:r>
            <a:r>
              <a:rPr sz="1400" spc="-5" dirty="0">
                <a:latin typeface="Arial"/>
                <a:cs typeface="Arial"/>
              </a:rPr>
              <a:t>  will no </a:t>
            </a:r>
            <a:r>
              <a:rPr sz="1400" dirty="0">
                <a:latin typeface="Arial"/>
                <a:cs typeface="Arial"/>
              </a:rPr>
              <a:t>longer accept </a:t>
            </a:r>
            <a:r>
              <a:rPr sz="1400" spc="-5" dirty="0">
                <a:latin typeface="Arial"/>
                <a:cs typeface="Arial"/>
              </a:rPr>
              <a:t>paper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invoices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2415666"/>
            <a:ext cx="57664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3. </a:t>
            </a:r>
            <a:r>
              <a:rPr sz="4800" spc="-5" dirty="0">
                <a:solidFill>
                  <a:srgbClr val="000000"/>
                </a:solidFill>
              </a:rPr>
              <a:t>Before </a:t>
            </a:r>
            <a:r>
              <a:rPr sz="4800" spc="-120" dirty="0">
                <a:solidFill>
                  <a:srgbClr val="000000"/>
                </a:solidFill>
              </a:rPr>
              <a:t>You </a:t>
            </a:r>
            <a:r>
              <a:rPr sz="4800" dirty="0">
                <a:solidFill>
                  <a:srgbClr val="000000"/>
                </a:solidFill>
              </a:rPr>
              <a:t>Begin  </a:t>
            </a:r>
            <a:r>
              <a:rPr sz="4800" spc="-5" dirty="0">
                <a:solidFill>
                  <a:srgbClr val="000000"/>
                </a:solidFill>
              </a:rPr>
              <a:t>Invoicing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349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Customer </a:t>
            </a:r>
            <a:r>
              <a:rPr dirty="0"/>
              <a:t>Invoice</a:t>
            </a:r>
            <a:r>
              <a:rPr spc="-60" dirty="0"/>
              <a:t> </a:t>
            </a:r>
            <a:r>
              <a:rPr spc="-5" dirty="0"/>
              <a:t>Rules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71396"/>
            <a:ext cx="3805554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These rules determine </a:t>
            </a:r>
            <a:r>
              <a:rPr sz="1400" spc="-5" dirty="0">
                <a:latin typeface="Arial"/>
                <a:cs typeface="Arial"/>
              </a:rPr>
              <a:t>what you </a:t>
            </a:r>
            <a:r>
              <a:rPr sz="1400" dirty="0">
                <a:latin typeface="Arial"/>
                <a:cs typeface="Arial"/>
              </a:rPr>
              <a:t>can enter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when  you </a:t>
            </a:r>
            <a:r>
              <a:rPr sz="1400" dirty="0">
                <a:latin typeface="Arial"/>
                <a:cs typeface="Arial"/>
              </a:rPr>
              <a:t>create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invoices.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2055088"/>
            <a:ext cx="3998595" cy="267816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Login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dirty="0">
                <a:latin typeface="Arial"/>
                <a:cs typeface="Arial"/>
              </a:rPr>
              <a:t>Ariba </a:t>
            </a:r>
            <a:r>
              <a:rPr sz="1400" spc="-5" dirty="0">
                <a:latin typeface="Arial"/>
                <a:cs typeface="Arial"/>
              </a:rPr>
              <a:t>Network </a:t>
            </a:r>
            <a:r>
              <a:rPr sz="1400" dirty="0">
                <a:latin typeface="Arial"/>
                <a:cs typeface="Arial"/>
              </a:rPr>
              <a:t>account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via</a:t>
            </a:r>
            <a:endParaRPr sz="1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sz="1400" b="1" spc="-10" dirty="0">
                <a:latin typeface="Arial"/>
                <a:cs typeface="Arial"/>
              </a:rPr>
              <a:t>supplier.ariba.com</a:t>
            </a:r>
            <a:endParaRPr sz="1400" dirty="0">
              <a:latin typeface="Arial"/>
              <a:cs typeface="Arial"/>
            </a:endParaRPr>
          </a:p>
          <a:p>
            <a:pPr marL="355600" marR="330200" indent="-342900">
              <a:lnSpc>
                <a:spcPct val="116300"/>
              </a:lnSpc>
              <a:spcBef>
                <a:spcPts val="355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Select the </a:t>
            </a:r>
            <a:r>
              <a:rPr sz="1400" b="1" spc="-5" dirty="0">
                <a:latin typeface="Arial"/>
                <a:cs typeface="Arial"/>
              </a:rPr>
              <a:t>Company Settings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dropdown  </a:t>
            </a:r>
            <a:r>
              <a:rPr sz="1400" b="1" dirty="0">
                <a:latin typeface="Arial"/>
                <a:cs typeface="Arial"/>
              </a:rPr>
              <a:t>menu </a:t>
            </a:r>
            <a:r>
              <a:rPr sz="1400" dirty="0">
                <a:latin typeface="Arial"/>
                <a:cs typeface="Arial"/>
              </a:rPr>
              <a:t>and under Account Settings, click  </a:t>
            </a:r>
            <a:r>
              <a:rPr sz="1400" b="1" spc="-5" dirty="0">
                <a:latin typeface="Arial"/>
                <a:cs typeface="Arial"/>
              </a:rPr>
              <a:t>Customer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Relationships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355600" marR="5080" indent="-342900">
              <a:lnSpc>
                <a:spcPct val="113199"/>
              </a:lnSpc>
              <a:spcBef>
                <a:spcPts val="409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A list of </a:t>
            </a:r>
            <a:r>
              <a:rPr sz="1400" spc="-5" dirty="0">
                <a:latin typeface="Arial"/>
                <a:cs typeface="Arial"/>
              </a:rPr>
              <a:t>your Customers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displayed. </a:t>
            </a:r>
            <a:r>
              <a:rPr sz="1400" dirty="0">
                <a:latin typeface="Arial"/>
                <a:cs typeface="Arial"/>
              </a:rPr>
              <a:t>Click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name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dirty="0">
                <a:latin typeface="Arial"/>
                <a:cs typeface="Arial"/>
              </a:rPr>
              <a:t>customer (M</a:t>
            </a:r>
            <a:r>
              <a:rPr lang="en-US" sz="1400" dirty="0">
                <a:latin typeface="Arial"/>
                <a:cs typeface="Arial"/>
              </a:rPr>
              <a:t>oog Inc.</a:t>
            </a:r>
            <a:r>
              <a:rPr sz="1400" spc="-5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355600" marR="66675" indent="-342900">
              <a:lnSpc>
                <a:spcPct val="113799"/>
              </a:lnSpc>
              <a:spcBef>
                <a:spcPts val="405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Scroll </a:t>
            </a:r>
            <a:r>
              <a:rPr sz="1400" spc="-5" dirty="0">
                <a:latin typeface="Arial"/>
                <a:cs typeface="Arial"/>
              </a:rPr>
              <a:t>down </a:t>
            </a:r>
            <a:r>
              <a:rPr sz="1400" dirty="0">
                <a:latin typeface="Arial"/>
                <a:cs typeface="Arial"/>
              </a:rPr>
              <a:t>to the </a:t>
            </a:r>
            <a:r>
              <a:rPr sz="1400" b="1" spc="-5" dirty="0">
                <a:latin typeface="Arial"/>
                <a:cs typeface="Arial"/>
              </a:rPr>
              <a:t>Invoice </a:t>
            </a:r>
            <a:r>
              <a:rPr sz="1400" b="1" dirty="0">
                <a:latin typeface="Arial"/>
                <a:cs typeface="Arial"/>
              </a:rPr>
              <a:t>Setup </a:t>
            </a:r>
            <a:r>
              <a:rPr sz="1400" dirty="0">
                <a:latin typeface="Arial"/>
                <a:cs typeface="Arial"/>
              </a:rPr>
              <a:t>section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</a:t>
            </a:r>
            <a:r>
              <a:rPr sz="1400" spc="-5" dirty="0">
                <a:latin typeface="Arial"/>
                <a:cs typeface="Arial"/>
              </a:rPr>
              <a:t>view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General </a:t>
            </a:r>
            <a:r>
              <a:rPr sz="1400" b="1" spc="-5" dirty="0">
                <a:latin typeface="Arial"/>
                <a:cs typeface="Arial"/>
              </a:rPr>
              <a:t>Invoice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Rules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Click </a:t>
            </a:r>
            <a:r>
              <a:rPr sz="1400" b="1" spc="-5" dirty="0">
                <a:latin typeface="Arial"/>
                <a:cs typeface="Arial"/>
              </a:rPr>
              <a:t>Done </a:t>
            </a:r>
            <a:r>
              <a:rPr sz="1400" spc="-5" dirty="0">
                <a:latin typeface="Arial"/>
                <a:cs typeface="Arial"/>
              </a:rPr>
              <a:t>when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finished.</a:t>
            </a:r>
          </a:p>
        </p:txBody>
      </p:sp>
      <p:sp>
        <p:nvSpPr>
          <p:cNvPr id="7" name="object 7"/>
          <p:cNvSpPr/>
          <p:nvPr/>
        </p:nvSpPr>
        <p:spPr>
          <a:xfrm>
            <a:off x="6172200" y="1511808"/>
            <a:ext cx="2540507" cy="145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4129" y="3112007"/>
            <a:ext cx="2358578" cy="1125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0212" y="4523125"/>
            <a:ext cx="3852495" cy="1495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6656" y="2354579"/>
            <a:ext cx="225551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67628" y="1507236"/>
            <a:ext cx="2550160" cy="14649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255270" algn="r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96656" y="3421379"/>
            <a:ext cx="225551" cy="224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55435" y="3107435"/>
            <a:ext cx="2562225" cy="12026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R="255904" algn="r">
              <a:lnSpc>
                <a:spcPct val="100000"/>
              </a:lnSpc>
              <a:spcBef>
                <a:spcPts val="111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96656" y="4448555"/>
            <a:ext cx="225551" cy="225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24984" y="4447032"/>
            <a:ext cx="3892550" cy="1576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R="255904" algn="r">
              <a:lnSpc>
                <a:spcPct val="100000"/>
              </a:lnSpc>
              <a:spcBef>
                <a:spcPts val="15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23139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300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536435"/>
            <a:ext cx="8495030" cy="323215"/>
          </a:xfrm>
          <a:custGeom>
            <a:avLst/>
            <a:gdLst/>
            <a:ahLst/>
            <a:cxnLst/>
            <a:rect l="l" t="t" r="r" b="b"/>
            <a:pathLst>
              <a:path w="8495030" h="323215">
                <a:moveTo>
                  <a:pt x="0" y="323087"/>
                </a:moveTo>
                <a:lnTo>
                  <a:pt x="8494776" y="323087"/>
                </a:lnTo>
                <a:lnTo>
                  <a:pt x="8494776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02" y="499109"/>
            <a:ext cx="6421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Electronic </a:t>
            </a:r>
            <a:r>
              <a:rPr spc="-5" dirty="0"/>
              <a:t>Invoice Routing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Notifications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302" y="1481683"/>
            <a:ext cx="3804285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Choose </a:t>
            </a:r>
            <a:r>
              <a:rPr sz="1400" spc="-5" dirty="0">
                <a:latin typeface="Arial"/>
                <a:cs typeface="Arial"/>
              </a:rPr>
              <a:t>your Invoicing </a:t>
            </a:r>
            <a:r>
              <a:rPr sz="1400" dirty="0">
                <a:latin typeface="Arial"/>
                <a:cs typeface="Arial"/>
              </a:rPr>
              <a:t>Routing 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Notifications  preferences: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02" y="2065748"/>
            <a:ext cx="4102735" cy="30499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0"/>
              </a:spcBef>
              <a:buClr>
                <a:srgbClr val="EFAB00"/>
              </a:buClr>
              <a:buSzPct val="117857"/>
              <a:buAutoNum type="arabi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Login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dirty="0">
                <a:latin typeface="Arial"/>
                <a:cs typeface="Arial"/>
              </a:rPr>
              <a:t>Ariba </a:t>
            </a:r>
            <a:r>
              <a:rPr sz="1400" spc="-5" dirty="0">
                <a:latin typeface="Arial"/>
                <a:cs typeface="Arial"/>
              </a:rPr>
              <a:t>Network </a:t>
            </a:r>
            <a:r>
              <a:rPr sz="1400" dirty="0">
                <a:latin typeface="Arial"/>
                <a:cs typeface="Arial"/>
              </a:rPr>
              <a:t>account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via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sz="1400" b="1" spc="-10" dirty="0">
                <a:latin typeface="Arial"/>
                <a:cs typeface="Arial"/>
              </a:rPr>
              <a:t>supplier.ariba.com</a:t>
            </a:r>
            <a:endParaRPr sz="1400">
              <a:latin typeface="Arial"/>
              <a:cs typeface="Arial"/>
            </a:endParaRPr>
          </a:p>
          <a:p>
            <a:pPr marL="355600" marR="405765" indent="-342900">
              <a:lnSpc>
                <a:spcPct val="116300"/>
              </a:lnSpc>
              <a:spcBef>
                <a:spcPts val="350"/>
              </a:spcBef>
              <a:buClr>
                <a:srgbClr val="EFAB00"/>
              </a:buClr>
              <a:buSzPct val="117857"/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dirty="0">
                <a:latin typeface="Arial"/>
                <a:cs typeface="Arial"/>
              </a:rPr>
              <a:t>Select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b="1" spc="-5" dirty="0">
                <a:latin typeface="Arial"/>
                <a:cs typeface="Arial"/>
              </a:rPr>
              <a:t>Company Settings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dropdown  </a:t>
            </a:r>
            <a:r>
              <a:rPr sz="1400" b="1" dirty="0">
                <a:latin typeface="Arial"/>
                <a:cs typeface="Arial"/>
              </a:rPr>
              <a:t>menu </a:t>
            </a:r>
            <a:r>
              <a:rPr sz="1400" dirty="0">
                <a:latin typeface="Arial"/>
                <a:cs typeface="Arial"/>
              </a:rPr>
              <a:t>and under </a:t>
            </a:r>
            <a:r>
              <a:rPr sz="1400" spc="-5" dirty="0">
                <a:latin typeface="Arial"/>
                <a:cs typeface="Arial"/>
              </a:rPr>
              <a:t>Network </a:t>
            </a:r>
            <a:r>
              <a:rPr sz="1400" dirty="0">
                <a:latin typeface="Arial"/>
                <a:cs typeface="Arial"/>
              </a:rPr>
              <a:t>Settings, click  </a:t>
            </a:r>
            <a:r>
              <a:rPr sz="1400" b="1" spc="-5" dirty="0">
                <a:latin typeface="Arial"/>
                <a:cs typeface="Arial"/>
              </a:rPr>
              <a:t>Electronic Invoice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Routing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55600" marR="307340" indent="-342900" algn="just">
              <a:lnSpc>
                <a:spcPct val="116300"/>
              </a:lnSpc>
              <a:spcBef>
                <a:spcPts val="355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Choose </a:t>
            </a:r>
            <a:r>
              <a:rPr sz="1400" dirty="0">
                <a:latin typeface="Arial"/>
                <a:cs typeface="Arial"/>
              </a:rPr>
              <a:t>one of the </a:t>
            </a:r>
            <a:r>
              <a:rPr sz="1400" spc="-5" dirty="0">
                <a:latin typeface="Arial"/>
                <a:cs typeface="Arial"/>
              </a:rPr>
              <a:t>following Invoice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routing  methods from the </a:t>
            </a:r>
            <a:r>
              <a:rPr sz="1400" spc="-5" dirty="0">
                <a:latin typeface="Arial"/>
                <a:cs typeface="Arial"/>
              </a:rPr>
              <a:t>dropdown menu: </a:t>
            </a:r>
            <a:r>
              <a:rPr sz="1400" b="1" dirty="0">
                <a:latin typeface="Arial"/>
                <a:cs typeface="Arial"/>
              </a:rPr>
              <a:t>Online,  cXML,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EDI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16300"/>
              </a:lnSpc>
              <a:spcBef>
                <a:spcPts val="350"/>
              </a:spcBef>
              <a:buClr>
                <a:srgbClr val="EFAB00"/>
              </a:buClr>
              <a:buSzPct val="117857"/>
              <a:buAutoNum type="arabicPeriod" startAt="2"/>
              <a:tabLst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Configure Notifications </a:t>
            </a:r>
            <a:r>
              <a:rPr sz="1400" dirty="0">
                <a:latin typeface="Arial"/>
                <a:cs typeface="Arial"/>
              </a:rPr>
              <a:t>to emails. </a:t>
            </a:r>
            <a:r>
              <a:rPr sz="1400" spc="-5" dirty="0">
                <a:latin typeface="Arial"/>
                <a:cs typeface="Arial"/>
              </a:rPr>
              <a:t>This allows  </a:t>
            </a:r>
            <a:r>
              <a:rPr sz="1400" dirty="0">
                <a:latin typeface="Arial"/>
                <a:cs typeface="Arial"/>
              </a:rPr>
              <a:t>people </a:t>
            </a:r>
            <a:r>
              <a:rPr sz="1400" spc="-5" dirty="0">
                <a:latin typeface="Arial"/>
                <a:cs typeface="Arial"/>
              </a:rPr>
              <a:t>within your </a:t>
            </a:r>
            <a:r>
              <a:rPr sz="1400" dirty="0">
                <a:latin typeface="Arial"/>
                <a:cs typeface="Arial"/>
              </a:rPr>
              <a:t>organization to </a:t>
            </a:r>
            <a:r>
              <a:rPr sz="1400" spc="-5" dirty="0">
                <a:latin typeface="Arial"/>
                <a:cs typeface="Arial"/>
              </a:rPr>
              <a:t>receive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email  notifications </a:t>
            </a:r>
            <a:r>
              <a:rPr sz="1400" dirty="0">
                <a:latin typeface="Arial"/>
                <a:cs typeface="Arial"/>
              </a:rPr>
              <a:t>if there are any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Failures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202" y="5130165"/>
            <a:ext cx="1604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and/or </a:t>
            </a:r>
            <a:r>
              <a:rPr sz="1400" spc="-5" dirty="0">
                <a:latin typeface="Arial"/>
                <a:cs typeface="Arial"/>
              </a:rPr>
              <a:t>Invoice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Statu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5284" y="5159755"/>
            <a:ext cx="89789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Arial"/>
                <a:cs typeface="Arial"/>
              </a:rPr>
              <a:t>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18959" y="2313432"/>
            <a:ext cx="1728216" cy="163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4968" y="3142488"/>
            <a:ext cx="225551" cy="224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14388" y="2308860"/>
            <a:ext cx="1737360" cy="16459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153035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10103" y="5351431"/>
            <a:ext cx="6378983" cy="891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3147" y="5388864"/>
            <a:ext cx="227075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64664" y="5201411"/>
            <a:ext cx="6452870" cy="9861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R="127635" algn="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84191" y="1127760"/>
            <a:ext cx="2223516" cy="3883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3515" y="3947159"/>
            <a:ext cx="227076" cy="225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93078" y="395211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92140" y="1118616"/>
            <a:ext cx="227075" cy="225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52338" y="112267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Public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© </a:t>
            </a:r>
            <a:r>
              <a:rPr spc="-5" dirty="0"/>
              <a:t>2016 </a:t>
            </a:r>
            <a:r>
              <a:rPr dirty="0"/>
              <a:t>SAP SE </a:t>
            </a:r>
            <a:r>
              <a:rPr spc="-5" dirty="0"/>
              <a:t>or an </a:t>
            </a:r>
            <a:r>
              <a:rPr dirty="0"/>
              <a:t>SAP affiliate company. </a:t>
            </a:r>
            <a:r>
              <a:rPr spc="-5" dirty="0"/>
              <a:t>All rights</a:t>
            </a:r>
            <a:r>
              <a:rPr spc="-180"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4498</Words>
  <Application>Microsoft Office PowerPoint</Application>
  <PresentationFormat>On-screen Show (4:3)</PresentationFormat>
  <Paragraphs>668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Microsoft Sans Serif</vt:lpstr>
      <vt:lpstr>Times New Roman</vt:lpstr>
      <vt:lpstr>Wingdings</vt:lpstr>
      <vt:lpstr>Office Theme</vt:lpstr>
      <vt:lpstr>Ariba Network Invoice Guide</vt:lpstr>
      <vt:lpstr>Content</vt:lpstr>
      <vt:lpstr>Introduction</vt:lpstr>
      <vt:lpstr>2. Invoice Practices</vt:lpstr>
      <vt:lpstr>Invoice Practices Supported</vt:lpstr>
      <vt:lpstr>Invoice Practices Not Supported</vt:lpstr>
      <vt:lpstr>3. Before You Begin  Invoicing</vt:lpstr>
      <vt:lpstr>Customer Invoice Rules</vt:lpstr>
      <vt:lpstr>Electronic Invoice Routing and Notifications</vt:lpstr>
      <vt:lpstr>Account Configuration</vt:lpstr>
      <vt:lpstr>Invoice Archival</vt:lpstr>
      <vt:lpstr>4. Creating Invoices</vt:lpstr>
      <vt:lpstr>PO Flip Invoice</vt:lpstr>
      <vt:lpstr>PO Flip Invoice-  Header</vt:lpstr>
      <vt:lpstr>PO Flip Invoice-  Line Items</vt:lpstr>
      <vt:lpstr>PO Flip Invoice- Additional Tax Options &amp; Line Item Shipping</vt:lpstr>
      <vt:lpstr>PO Flip Invoice-   Detail Line Items </vt:lpstr>
      <vt:lpstr>PO Flip Invoice – Line Item Comments</vt:lpstr>
      <vt:lpstr>PO Flip Invoice – with Allowances and Charges</vt:lpstr>
      <vt:lpstr>Credit Memo / Negative Invoice</vt:lpstr>
      <vt:lpstr>Contract Invoice</vt:lpstr>
      <vt:lpstr>Contract Invoice</vt:lpstr>
      <vt:lpstr>CSV Invoices Upload</vt:lpstr>
      <vt:lpstr>CSV Invoices Upload</vt:lpstr>
      <vt:lpstr>“Copy This Invoice”</vt:lpstr>
      <vt:lpstr>How to Copy this Invoice</vt:lpstr>
      <vt:lpstr>5. Modifying Invoices</vt:lpstr>
      <vt:lpstr>PO Flip Invoice – Review, Save, Submit</vt:lpstr>
      <vt:lpstr>Cancel, Edit and Resubmit Invoices</vt:lpstr>
      <vt:lpstr>6. Document Status,  Searches, and Reports</vt:lpstr>
      <vt:lpstr>Check Invoice Status</vt:lpstr>
      <vt:lpstr>Check Invoice Status</vt:lpstr>
      <vt:lpstr>Check Invoice History</vt:lpstr>
      <vt:lpstr>Search for invoice - Quick Search and Refined Search</vt:lpstr>
      <vt:lpstr>Search for invoice - Reports</vt:lpstr>
      <vt:lpstr>7. Ariba Network Support</vt:lpstr>
      <vt:lpstr>Training and Resources Moog Inc. Supplier Information Portal</vt:lpstr>
      <vt:lpstr>Training and Resources Ariba Network Standard Documentation</vt:lpstr>
      <vt:lpstr>Training and Resources</vt:lpstr>
      <vt:lpstr>Help Center Helpful things to know</vt:lpstr>
      <vt:lpstr>Training and resources Ariba Network standard documentation and useful links</vt:lpstr>
      <vt:lpstr>Who should you contact?</vt:lpstr>
      <vt:lpstr>© 2018 SAP SE or an SAP affiliate company.  All rights reserved.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Title</dc:title>
  <dc:creator>SAP SE</dc:creator>
  <cp:lastModifiedBy>Jarosz, Jessica</cp:lastModifiedBy>
  <cp:revision>6</cp:revision>
  <dcterms:created xsi:type="dcterms:W3CDTF">2018-07-24T15:33:50Z</dcterms:created>
  <dcterms:modified xsi:type="dcterms:W3CDTF">2019-09-09T18:51:42Z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2018-07-24T00:00:00Z</vt:filetime>
  </property>
  <property fmtid="{D5CDD505-2E9C-101B-9397-08002B2CF9AE}" pid="5" name="TitusGUID">
    <vt:lpwstr>061420d0-ca26-4319-9980-f5b4816902e9</vt:lpwstr>
  </property>
  <property fmtid="{D5CDD505-2E9C-101B-9397-08002B2CF9AE}" pid="6" name="techData">
    <vt:lpwstr>No</vt:lpwstr>
  </property>
  <property fmtid="{D5CDD505-2E9C-101B-9397-08002B2CF9AE}" pid="7" name="VisualMarking">
    <vt:lpwstr>None</vt:lpwstr>
  </property>
  <property fmtid="{D5CDD505-2E9C-101B-9397-08002B2CF9AE}" pid="8" name="ThirdPartyComment">
    <vt:lpwstr>data</vt:lpwstr>
  </property>
</Properties>
</file>