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Lst>
  <p:notesMasterIdLst>
    <p:notesMasterId r:id="rId34"/>
  </p:notesMasterIdLst>
  <p:handoutMasterIdLst>
    <p:handoutMasterId r:id="rId35"/>
  </p:handoutMasterIdLst>
  <p:sldIdLst>
    <p:sldId id="257" r:id="rId5"/>
    <p:sldId id="258" r:id="rId6"/>
    <p:sldId id="259" r:id="rId7"/>
    <p:sldId id="260" r:id="rId8"/>
    <p:sldId id="262" r:id="rId9"/>
    <p:sldId id="261"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85" r:id="rId23"/>
    <p:sldId id="275" r:id="rId24"/>
    <p:sldId id="276" r:id="rId25"/>
    <p:sldId id="277" r:id="rId26"/>
    <p:sldId id="278" r:id="rId27"/>
    <p:sldId id="279" r:id="rId28"/>
    <p:sldId id="280" r:id="rId29"/>
    <p:sldId id="281" r:id="rId30"/>
    <p:sldId id="282" r:id="rId31"/>
    <p:sldId id="283" r:id="rId32"/>
    <p:sldId id="284" r:id="rId33"/>
  </p:sldIdLst>
  <p:sldSz cx="12195175" cy="6858000"/>
  <p:notesSz cx="6858000" cy="9144000"/>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6A7"/>
    <a:srgbClr val="970A82"/>
    <a:srgbClr val="FF3399"/>
    <a:srgbClr val="FF0000"/>
    <a:srgbClr val="FFFFFF"/>
    <a:srgbClr val="FEE3A1"/>
    <a:srgbClr val="FFF1D0"/>
    <a:srgbClr val="FFF8E7"/>
    <a:srgbClr val="FECE59"/>
    <a:srgbClr val="0032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23" autoAdjust="0"/>
    <p:restoredTop sz="96619" autoAdjust="0"/>
  </p:normalViewPr>
  <p:slideViewPr>
    <p:cSldViewPr snapToGrid="0" showGuides="1">
      <p:cViewPr varScale="1">
        <p:scale>
          <a:sx n="107" d="100"/>
          <a:sy n="107" d="100"/>
        </p:scale>
        <p:origin x="1008" y="114"/>
      </p:cViewPr>
      <p:guideLst/>
    </p:cSldViewPr>
  </p:slideViewPr>
  <p:outlineViewPr>
    <p:cViewPr>
      <p:scale>
        <a:sx n="33" d="100"/>
        <a:sy n="33" d="100"/>
      </p:scale>
      <p:origin x="0" y="-8357"/>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92" d="100"/>
          <a:sy n="92" d="100"/>
        </p:scale>
        <p:origin x="404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71F643-12AB-4AA4-86D7-E437DE5FF7F7}" type="doc">
      <dgm:prSet loTypeId="urn:microsoft.com/office/officeart/2005/8/layout/vList3" loCatId="list" qsTypeId="urn:microsoft.com/office/officeart/2005/8/quickstyle/simple1" qsCatId="simple" csTypeId="urn:microsoft.com/office/officeart/2005/8/colors/accent1_2" csCatId="accent1" phldr="1"/>
      <dgm:spPr/>
    </dgm:pt>
    <dgm:pt modelId="{D8BC9C93-8480-4459-B797-A37BB8812139}">
      <dgm:prSet phldrT="[Text]" custT="1"/>
      <dgm:spPr/>
      <dgm:t>
        <a:bodyPr/>
        <a:lstStyle/>
        <a:p>
          <a:r>
            <a:rPr lang="en-US" sz="3200" dirty="0"/>
            <a:t>Overview</a:t>
          </a:r>
        </a:p>
      </dgm:t>
    </dgm:pt>
    <dgm:pt modelId="{D63CCFB9-B4B5-4F5E-8BA4-335D3D1AFA29}" type="parTrans" cxnId="{C698CCCF-418C-4B09-BB16-86983727BAF3}">
      <dgm:prSet/>
      <dgm:spPr/>
      <dgm:t>
        <a:bodyPr/>
        <a:lstStyle/>
        <a:p>
          <a:endParaRPr lang="en-US"/>
        </a:p>
      </dgm:t>
    </dgm:pt>
    <dgm:pt modelId="{190E85F7-DCB3-4243-8D5C-7BF57CE74D62}" type="sibTrans" cxnId="{C698CCCF-418C-4B09-BB16-86983727BAF3}">
      <dgm:prSet/>
      <dgm:spPr/>
      <dgm:t>
        <a:bodyPr/>
        <a:lstStyle/>
        <a:p>
          <a:endParaRPr lang="en-US"/>
        </a:p>
      </dgm:t>
    </dgm:pt>
    <dgm:pt modelId="{C63486C3-8013-4D20-A21D-95EC5F8EBFA8}">
      <dgm:prSet phldrT="[Text]" custT="1"/>
      <dgm:spPr/>
      <dgm:t>
        <a:bodyPr/>
        <a:lstStyle/>
        <a:p>
          <a:r>
            <a:rPr lang="en-US" sz="3200" dirty="0"/>
            <a:t>Next Steps</a:t>
          </a:r>
        </a:p>
      </dgm:t>
    </dgm:pt>
    <dgm:pt modelId="{0C33B9BA-2FFF-4A0F-9001-CD5BBB73C1F7}" type="parTrans" cxnId="{2D9E7143-B8D6-4726-ADD7-72AF5F13BA9B}">
      <dgm:prSet/>
      <dgm:spPr/>
      <dgm:t>
        <a:bodyPr/>
        <a:lstStyle/>
        <a:p>
          <a:endParaRPr lang="en-US"/>
        </a:p>
      </dgm:t>
    </dgm:pt>
    <dgm:pt modelId="{BBC6D301-53BA-406A-922F-5378AF362F52}" type="sibTrans" cxnId="{2D9E7143-B8D6-4726-ADD7-72AF5F13BA9B}">
      <dgm:prSet/>
      <dgm:spPr/>
      <dgm:t>
        <a:bodyPr/>
        <a:lstStyle/>
        <a:p>
          <a:endParaRPr lang="en-US"/>
        </a:p>
      </dgm:t>
    </dgm:pt>
    <dgm:pt modelId="{C820C666-5C13-452B-A5DE-7AF875419257}">
      <dgm:prSet phldrT="[Text]" custT="1"/>
      <dgm:spPr/>
      <dgm:t>
        <a:bodyPr/>
        <a:lstStyle/>
        <a:p>
          <a:r>
            <a:rPr lang="en-US" sz="3200" dirty="0"/>
            <a:t>Benefits</a:t>
          </a:r>
        </a:p>
      </dgm:t>
    </dgm:pt>
    <dgm:pt modelId="{866ED206-5A02-4474-89BA-122BF50833A5}" type="parTrans" cxnId="{34FBD1BA-8F9F-4EB4-977B-A494217A470C}">
      <dgm:prSet/>
      <dgm:spPr/>
      <dgm:t>
        <a:bodyPr/>
        <a:lstStyle/>
        <a:p>
          <a:endParaRPr lang="en-US"/>
        </a:p>
      </dgm:t>
    </dgm:pt>
    <dgm:pt modelId="{DAAFF7DC-F829-47C6-B564-7837FFA714AC}" type="sibTrans" cxnId="{34FBD1BA-8F9F-4EB4-977B-A494217A470C}">
      <dgm:prSet/>
      <dgm:spPr/>
      <dgm:t>
        <a:bodyPr/>
        <a:lstStyle/>
        <a:p>
          <a:endParaRPr lang="en-US"/>
        </a:p>
      </dgm:t>
    </dgm:pt>
    <dgm:pt modelId="{8CFD57D1-4869-402D-BC23-C003CBB2A1E3}">
      <dgm:prSet phldrT="[Text]" custT="1"/>
      <dgm:spPr/>
      <dgm:t>
        <a:bodyPr/>
        <a:lstStyle/>
        <a:p>
          <a:r>
            <a:rPr lang="en-US" sz="3200" dirty="0"/>
            <a:t>Upgrade</a:t>
          </a:r>
        </a:p>
      </dgm:t>
    </dgm:pt>
    <dgm:pt modelId="{150D4FE1-8661-4723-82EA-C52C2B3AB911}" type="parTrans" cxnId="{1ADCFB50-77CE-4F5E-B810-708EEF28D5EE}">
      <dgm:prSet/>
      <dgm:spPr/>
      <dgm:t>
        <a:bodyPr/>
        <a:lstStyle/>
        <a:p>
          <a:endParaRPr lang="en-US"/>
        </a:p>
      </dgm:t>
    </dgm:pt>
    <dgm:pt modelId="{8BE33C3A-C8B5-44E5-A2BD-2E4EEB91589A}" type="sibTrans" cxnId="{1ADCFB50-77CE-4F5E-B810-708EEF28D5EE}">
      <dgm:prSet/>
      <dgm:spPr/>
      <dgm:t>
        <a:bodyPr/>
        <a:lstStyle/>
        <a:p>
          <a:endParaRPr lang="en-US"/>
        </a:p>
      </dgm:t>
    </dgm:pt>
    <dgm:pt modelId="{2A8A9F16-862C-4297-AC97-2413ED48F3DF}">
      <dgm:prSet phldrT="[Text]" custT="1"/>
      <dgm:spPr/>
      <dgm:t>
        <a:bodyPr/>
        <a:lstStyle/>
        <a:p>
          <a:r>
            <a:rPr lang="en-US" sz="3200" dirty="0"/>
            <a:t>Help</a:t>
          </a:r>
        </a:p>
      </dgm:t>
    </dgm:pt>
    <dgm:pt modelId="{0643DAAD-D17E-490B-BB48-BEE3E4909980}" type="parTrans" cxnId="{E9AF7656-E21E-46AF-AC38-32A37BCEA087}">
      <dgm:prSet/>
      <dgm:spPr/>
      <dgm:t>
        <a:bodyPr/>
        <a:lstStyle/>
        <a:p>
          <a:endParaRPr lang="en-US"/>
        </a:p>
      </dgm:t>
    </dgm:pt>
    <dgm:pt modelId="{533193F8-7638-4945-8AEF-5A94C8CC69A4}" type="sibTrans" cxnId="{E9AF7656-E21E-46AF-AC38-32A37BCEA087}">
      <dgm:prSet/>
      <dgm:spPr/>
      <dgm:t>
        <a:bodyPr/>
        <a:lstStyle/>
        <a:p>
          <a:endParaRPr lang="en-US"/>
        </a:p>
      </dgm:t>
    </dgm:pt>
    <dgm:pt modelId="{FAC16BA3-8BA6-4A2E-98A3-2029CA6CEC2B}">
      <dgm:prSet phldrT="[Text]" custT="1"/>
      <dgm:spPr/>
      <dgm:t>
        <a:bodyPr/>
        <a:lstStyle/>
        <a:p>
          <a:r>
            <a:rPr lang="en-US" sz="3200" dirty="0"/>
            <a:t>Q&amp;A Session</a:t>
          </a:r>
        </a:p>
      </dgm:t>
    </dgm:pt>
    <dgm:pt modelId="{09908C82-89D5-4608-BCFC-4E264E760D2E}" type="parTrans" cxnId="{C2E983CE-CB8C-498C-AE98-EE7B25F944AB}">
      <dgm:prSet/>
      <dgm:spPr/>
      <dgm:t>
        <a:bodyPr/>
        <a:lstStyle/>
        <a:p>
          <a:endParaRPr lang="en-US"/>
        </a:p>
      </dgm:t>
    </dgm:pt>
    <dgm:pt modelId="{C0A53762-8E5E-4724-8DBB-18B04D53DB58}" type="sibTrans" cxnId="{C2E983CE-CB8C-498C-AE98-EE7B25F944AB}">
      <dgm:prSet/>
      <dgm:spPr/>
      <dgm:t>
        <a:bodyPr/>
        <a:lstStyle/>
        <a:p>
          <a:endParaRPr lang="en-US"/>
        </a:p>
      </dgm:t>
    </dgm:pt>
    <dgm:pt modelId="{768B85E0-6C62-497C-8962-906E621B2C92}" type="pres">
      <dgm:prSet presAssocID="{4771F643-12AB-4AA4-86D7-E437DE5FF7F7}" presName="linearFlow" presStyleCnt="0">
        <dgm:presLayoutVars>
          <dgm:dir/>
          <dgm:resizeHandles val="exact"/>
        </dgm:presLayoutVars>
      </dgm:prSet>
      <dgm:spPr/>
    </dgm:pt>
    <dgm:pt modelId="{D9A97815-7EB4-4FEE-809F-D16BBFF105B6}" type="pres">
      <dgm:prSet presAssocID="{D8BC9C93-8480-4459-B797-A37BB8812139}" presName="composite" presStyleCnt="0"/>
      <dgm:spPr/>
    </dgm:pt>
    <dgm:pt modelId="{0FAA2210-105C-4885-94E3-DA1579672A49}" type="pres">
      <dgm:prSet presAssocID="{D8BC9C93-8480-4459-B797-A37BB8812139}" presName="imgShp" presStyleLbl="fgImgPlace1" presStyleIdx="0" presStyleCnt="6" custScaleX="107676" custScaleY="113497" custLinFactNeighborX="-51942"/>
      <dgm:spPr>
        <a:blipFill rotWithShape="1">
          <a:blip xmlns:r="http://schemas.openxmlformats.org/officeDocument/2006/relationships" r:embed="rId1"/>
          <a:stretch>
            <a:fillRect/>
          </a:stretch>
        </a:blipFill>
      </dgm:spPr>
    </dgm:pt>
    <dgm:pt modelId="{E86531E4-B142-46B9-892E-0DDDB6374D16}" type="pres">
      <dgm:prSet presAssocID="{D8BC9C93-8480-4459-B797-A37BB8812139}" presName="txShp" presStyleLbl="node1" presStyleIdx="0" presStyleCnt="6" custScaleX="98178" custScaleY="83079">
        <dgm:presLayoutVars>
          <dgm:bulletEnabled val="1"/>
        </dgm:presLayoutVars>
      </dgm:prSet>
      <dgm:spPr/>
      <dgm:t>
        <a:bodyPr/>
        <a:lstStyle/>
        <a:p>
          <a:endParaRPr lang="en-US"/>
        </a:p>
      </dgm:t>
    </dgm:pt>
    <dgm:pt modelId="{27CD1AE4-C3BC-45C0-BE6A-0CCE84EA6F74}" type="pres">
      <dgm:prSet presAssocID="{190E85F7-DCB3-4243-8D5C-7BF57CE74D62}" presName="spacing" presStyleCnt="0"/>
      <dgm:spPr/>
    </dgm:pt>
    <dgm:pt modelId="{C0B64DAE-6C97-4175-B396-34783DA17B23}" type="pres">
      <dgm:prSet presAssocID="{C63486C3-8013-4D20-A21D-95EC5F8EBFA8}" presName="composite" presStyleCnt="0"/>
      <dgm:spPr/>
    </dgm:pt>
    <dgm:pt modelId="{B3D9CA90-1B33-4A25-BADF-8B600FF00614}" type="pres">
      <dgm:prSet presAssocID="{C63486C3-8013-4D20-A21D-95EC5F8EBFA8}" presName="imgShp" presStyleLbl="fgImgPlace1" presStyleIdx="1" presStyleCnt="6" custLinFactNeighborX="-50981" custLinFactNeighborY="-962"/>
      <dgm:spPr>
        <a:blipFill rotWithShape="1">
          <a:blip xmlns:r="http://schemas.openxmlformats.org/officeDocument/2006/relationships" r:embed="rId2"/>
          <a:stretch>
            <a:fillRect/>
          </a:stretch>
        </a:blipFill>
      </dgm:spPr>
    </dgm:pt>
    <dgm:pt modelId="{E2F7DB21-955C-488B-BB07-170311709F75}" type="pres">
      <dgm:prSet presAssocID="{C63486C3-8013-4D20-A21D-95EC5F8EBFA8}" presName="txShp" presStyleLbl="node1" presStyleIdx="1" presStyleCnt="6" custScaleX="98178" custScaleY="83079">
        <dgm:presLayoutVars>
          <dgm:bulletEnabled val="1"/>
        </dgm:presLayoutVars>
      </dgm:prSet>
      <dgm:spPr/>
      <dgm:t>
        <a:bodyPr/>
        <a:lstStyle/>
        <a:p>
          <a:endParaRPr lang="en-US"/>
        </a:p>
      </dgm:t>
    </dgm:pt>
    <dgm:pt modelId="{91028C82-71E8-4CB4-AE9F-CF6985338ECC}" type="pres">
      <dgm:prSet presAssocID="{BBC6D301-53BA-406A-922F-5378AF362F52}" presName="spacing" presStyleCnt="0"/>
      <dgm:spPr/>
    </dgm:pt>
    <dgm:pt modelId="{1A8D4497-7134-43EE-8F61-FDDE1DD77527}" type="pres">
      <dgm:prSet presAssocID="{C820C666-5C13-452B-A5DE-7AF875419257}" presName="composite" presStyleCnt="0"/>
      <dgm:spPr/>
    </dgm:pt>
    <dgm:pt modelId="{9D89D4E4-C90A-4611-B3C0-DBBA2E6004FF}" type="pres">
      <dgm:prSet presAssocID="{C820C666-5C13-452B-A5DE-7AF875419257}" presName="imgShp" presStyleLbl="fgImgPlace1" presStyleIdx="2" presStyleCnt="6" custLinFactNeighborX="-52903" custLinFactNeighborY="-961"/>
      <dgm:spPr>
        <a:blipFill rotWithShape="1">
          <a:blip xmlns:r="http://schemas.openxmlformats.org/officeDocument/2006/relationships" r:embed="rId3"/>
          <a:stretch>
            <a:fillRect/>
          </a:stretch>
        </a:blipFill>
      </dgm:spPr>
    </dgm:pt>
    <dgm:pt modelId="{CC441076-1186-492B-AB08-1D39C0D0D299}" type="pres">
      <dgm:prSet presAssocID="{C820C666-5C13-452B-A5DE-7AF875419257}" presName="txShp" presStyleLbl="node1" presStyleIdx="2" presStyleCnt="6" custScaleX="98178" custScaleY="83079">
        <dgm:presLayoutVars>
          <dgm:bulletEnabled val="1"/>
        </dgm:presLayoutVars>
      </dgm:prSet>
      <dgm:spPr/>
      <dgm:t>
        <a:bodyPr/>
        <a:lstStyle/>
        <a:p>
          <a:endParaRPr lang="en-US"/>
        </a:p>
      </dgm:t>
    </dgm:pt>
    <dgm:pt modelId="{E89DF149-0829-4555-8AB4-FFFDB348BC40}" type="pres">
      <dgm:prSet presAssocID="{DAAFF7DC-F829-47C6-B564-7837FFA714AC}" presName="spacing" presStyleCnt="0"/>
      <dgm:spPr/>
    </dgm:pt>
    <dgm:pt modelId="{80CFE3FA-B37C-47F0-ACD9-D14102FE7361}" type="pres">
      <dgm:prSet presAssocID="{8CFD57D1-4869-402D-BC23-C003CBB2A1E3}" presName="composite" presStyleCnt="0"/>
      <dgm:spPr/>
    </dgm:pt>
    <dgm:pt modelId="{A5895C7D-C348-4F9C-A066-135A41BD2C6D}" type="pres">
      <dgm:prSet presAssocID="{8CFD57D1-4869-402D-BC23-C003CBB2A1E3}" presName="imgShp" presStyleLbl="fgImgPlace1" presStyleIdx="3" presStyleCnt="6" custLinFactNeighborX="-51942" custLinFactNeighborY="961"/>
      <dgm:spPr>
        <a:blipFill rotWithShape="1">
          <a:blip xmlns:r="http://schemas.openxmlformats.org/officeDocument/2006/relationships" r:embed="rId4"/>
          <a:stretch>
            <a:fillRect/>
          </a:stretch>
        </a:blipFill>
      </dgm:spPr>
    </dgm:pt>
    <dgm:pt modelId="{D48144A2-E734-4410-8625-47FD8FE821B6}" type="pres">
      <dgm:prSet presAssocID="{8CFD57D1-4869-402D-BC23-C003CBB2A1E3}" presName="txShp" presStyleLbl="node1" presStyleIdx="3" presStyleCnt="6" custScaleX="98178" custScaleY="83079">
        <dgm:presLayoutVars>
          <dgm:bulletEnabled val="1"/>
        </dgm:presLayoutVars>
      </dgm:prSet>
      <dgm:spPr/>
      <dgm:t>
        <a:bodyPr/>
        <a:lstStyle/>
        <a:p>
          <a:endParaRPr lang="en-US"/>
        </a:p>
      </dgm:t>
    </dgm:pt>
    <dgm:pt modelId="{DF002461-B102-473D-8023-5FD1F0A1B03E}" type="pres">
      <dgm:prSet presAssocID="{8BE33C3A-C8B5-44E5-A2BD-2E4EEB91589A}" presName="spacing" presStyleCnt="0"/>
      <dgm:spPr/>
    </dgm:pt>
    <dgm:pt modelId="{62458866-1797-4BE8-BF8D-0C045BB4FD5E}" type="pres">
      <dgm:prSet presAssocID="{2A8A9F16-862C-4297-AC97-2413ED48F3DF}" presName="composite" presStyleCnt="0"/>
      <dgm:spPr/>
    </dgm:pt>
    <dgm:pt modelId="{C81EA9D5-F517-49CC-8FCB-F6B7ADC23307}" type="pres">
      <dgm:prSet presAssocID="{2A8A9F16-862C-4297-AC97-2413ED48F3DF}" presName="imgShp" presStyleLbl="fgImgPlace1" presStyleIdx="4" presStyleCnt="6" custLinFactNeighborX="-48064" custLinFactNeighborY="-790"/>
      <dgm:spPr>
        <a:blipFill rotWithShape="1">
          <a:blip xmlns:r="http://schemas.openxmlformats.org/officeDocument/2006/relationships" r:embed="rId5"/>
          <a:stretch>
            <a:fillRect/>
          </a:stretch>
        </a:blipFill>
      </dgm:spPr>
    </dgm:pt>
    <dgm:pt modelId="{0DB79B7F-8B87-47BA-B3F2-3FED556E2613}" type="pres">
      <dgm:prSet presAssocID="{2A8A9F16-862C-4297-AC97-2413ED48F3DF}" presName="txShp" presStyleLbl="node1" presStyleIdx="4" presStyleCnt="6" custScaleX="98178" custScaleY="83079">
        <dgm:presLayoutVars>
          <dgm:bulletEnabled val="1"/>
        </dgm:presLayoutVars>
      </dgm:prSet>
      <dgm:spPr/>
      <dgm:t>
        <a:bodyPr/>
        <a:lstStyle/>
        <a:p>
          <a:endParaRPr lang="en-US"/>
        </a:p>
      </dgm:t>
    </dgm:pt>
    <dgm:pt modelId="{EC0A8B79-955A-46FE-9F81-937C6BD637DA}" type="pres">
      <dgm:prSet presAssocID="{533193F8-7638-4945-8AEF-5A94C8CC69A4}" presName="spacing" presStyleCnt="0"/>
      <dgm:spPr/>
    </dgm:pt>
    <dgm:pt modelId="{C2889014-CBA0-4484-94CF-C64DB485E86D}" type="pres">
      <dgm:prSet presAssocID="{FAC16BA3-8BA6-4A2E-98A3-2029CA6CEC2B}" presName="composite" presStyleCnt="0"/>
      <dgm:spPr/>
    </dgm:pt>
    <dgm:pt modelId="{AC0B90CB-9BB0-4E85-9DFC-AC300A6066D1}" type="pres">
      <dgm:prSet presAssocID="{FAC16BA3-8BA6-4A2E-98A3-2029CA6CEC2B}" presName="imgShp" presStyleLbl="fgImgPlace1" presStyleIdx="5" presStyleCnt="6" custLinFactNeighborX="-56180" custLinFactNeighborY="-1807"/>
      <dgm:spPr>
        <a:blipFill rotWithShape="1">
          <a:blip xmlns:r="http://schemas.openxmlformats.org/officeDocument/2006/relationships" r:embed="rId6"/>
          <a:stretch>
            <a:fillRect/>
          </a:stretch>
        </a:blipFill>
      </dgm:spPr>
    </dgm:pt>
    <dgm:pt modelId="{B7B423FA-DB0D-48F0-B37B-AA6EA842F0DF}" type="pres">
      <dgm:prSet presAssocID="{FAC16BA3-8BA6-4A2E-98A3-2029CA6CEC2B}" presName="txShp" presStyleLbl="node1" presStyleIdx="5" presStyleCnt="6">
        <dgm:presLayoutVars>
          <dgm:bulletEnabled val="1"/>
        </dgm:presLayoutVars>
      </dgm:prSet>
      <dgm:spPr/>
      <dgm:t>
        <a:bodyPr/>
        <a:lstStyle/>
        <a:p>
          <a:endParaRPr lang="en-US"/>
        </a:p>
      </dgm:t>
    </dgm:pt>
  </dgm:ptLst>
  <dgm:cxnLst>
    <dgm:cxn modelId="{91834112-9A11-4A22-B5FA-DC3EDBB6A174}" type="presOf" srcId="{C820C666-5C13-452B-A5DE-7AF875419257}" destId="{CC441076-1186-492B-AB08-1D39C0D0D299}" srcOrd="0" destOrd="0" presId="urn:microsoft.com/office/officeart/2005/8/layout/vList3"/>
    <dgm:cxn modelId="{C698CCCF-418C-4B09-BB16-86983727BAF3}" srcId="{4771F643-12AB-4AA4-86D7-E437DE5FF7F7}" destId="{D8BC9C93-8480-4459-B797-A37BB8812139}" srcOrd="0" destOrd="0" parTransId="{D63CCFB9-B4B5-4F5E-8BA4-335D3D1AFA29}" sibTransId="{190E85F7-DCB3-4243-8D5C-7BF57CE74D62}"/>
    <dgm:cxn modelId="{E9AF7656-E21E-46AF-AC38-32A37BCEA087}" srcId="{4771F643-12AB-4AA4-86D7-E437DE5FF7F7}" destId="{2A8A9F16-862C-4297-AC97-2413ED48F3DF}" srcOrd="4" destOrd="0" parTransId="{0643DAAD-D17E-490B-BB48-BEE3E4909980}" sibTransId="{533193F8-7638-4945-8AEF-5A94C8CC69A4}"/>
    <dgm:cxn modelId="{0A9ECA55-B299-401E-8EC8-AF39AFD7BE57}" type="presOf" srcId="{C63486C3-8013-4D20-A21D-95EC5F8EBFA8}" destId="{E2F7DB21-955C-488B-BB07-170311709F75}" srcOrd="0" destOrd="0" presId="urn:microsoft.com/office/officeart/2005/8/layout/vList3"/>
    <dgm:cxn modelId="{5185CBF3-F54F-498F-9ECB-CDB38201C25D}" type="presOf" srcId="{D8BC9C93-8480-4459-B797-A37BB8812139}" destId="{E86531E4-B142-46B9-892E-0DDDB6374D16}" srcOrd="0" destOrd="0" presId="urn:microsoft.com/office/officeart/2005/8/layout/vList3"/>
    <dgm:cxn modelId="{C2E983CE-CB8C-498C-AE98-EE7B25F944AB}" srcId="{4771F643-12AB-4AA4-86D7-E437DE5FF7F7}" destId="{FAC16BA3-8BA6-4A2E-98A3-2029CA6CEC2B}" srcOrd="5" destOrd="0" parTransId="{09908C82-89D5-4608-BCFC-4E264E760D2E}" sibTransId="{C0A53762-8E5E-4724-8DBB-18B04D53DB58}"/>
    <dgm:cxn modelId="{34FBD1BA-8F9F-4EB4-977B-A494217A470C}" srcId="{4771F643-12AB-4AA4-86D7-E437DE5FF7F7}" destId="{C820C666-5C13-452B-A5DE-7AF875419257}" srcOrd="2" destOrd="0" parTransId="{866ED206-5A02-4474-89BA-122BF50833A5}" sibTransId="{DAAFF7DC-F829-47C6-B564-7837FFA714AC}"/>
    <dgm:cxn modelId="{C282E56F-B318-4261-AF15-6886AAE97051}" type="presOf" srcId="{2A8A9F16-862C-4297-AC97-2413ED48F3DF}" destId="{0DB79B7F-8B87-47BA-B3F2-3FED556E2613}" srcOrd="0" destOrd="0" presId="urn:microsoft.com/office/officeart/2005/8/layout/vList3"/>
    <dgm:cxn modelId="{1ADCFB50-77CE-4F5E-B810-708EEF28D5EE}" srcId="{4771F643-12AB-4AA4-86D7-E437DE5FF7F7}" destId="{8CFD57D1-4869-402D-BC23-C003CBB2A1E3}" srcOrd="3" destOrd="0" parTransId="{150D4FE1-8661-4723-82EA-C52C2B3AB911}" sibTransId="{8BE33C3A-C8B5-44E5-A2BD-2E4EEB91589A}"/>
    <dgm:cxn modelId="{2D9E7143-B8D6-4726-ADD7-72AF5F13BA9B}" srcId="{4771F643-12AB-4AA4-86D7-E437DE5FF7F7}" destId="{C63486C3-8013-4D20-A21D-95EC5F8EBFA8}" srcOrd="1" destOrd="0" parTransId="{0C33B9BA-2FFF-4A0F-9001-CD5BBB73C1F7}" sibTransId="{BBC6D301-53BA-406A-922F-5378AF362F52}"/>
    <dgm:cxn modelId="{7C9FAADA-52A0-4E88-A93E-63C46BA8CA56}" type="presOf" srcId="{FAC16BA3-8BA6-4A2E-98A3-2029CA6CEC2B}" destId="{B7B423FA-DB0D-48F0-B37B-AA6EA842F0DF}" srcOrd="0" destOrd="0" presId="urn:microsoft.com/office/officeart/2005/8/layout/vList3"/>
    <dgm:cxn modelId="{245E5EAC-F5AC-490D-994C-6D7590DE345F}" type="presOf" srcId="{4771F643-12AB-4AA4-86D7-E437DE5FF7F7}" destId="{768B85E0-6C62-497C-8962-906E621B2C92}" srcOrd="0" destOrd="0" presId="urn:microsoft.com/office/officeart/2005/8/layout/vList3"/>
    <dgm:cxn modelId="{198AB26F-B2FE-42C7-B313-0A0E8F643CCE}" type="presOf" srcId="{8CFD57D1-4869-402D-BC23-C003CBB2A1E3}" destId="{D48144A2-E734-4410-8625-47FD8FE821B6}" srcOrd="0" destOrd="0" presId="urn:microsoft.com/office/officeart/2005/8/layout/vList3"/>
    <dgm:cxn modelId="{9924C127-8E28-4C29-A2CB-37A49C14C7F0}" type="presParOf" srcId="{768B85E0-6C62-497C-8962-906E621B2C92}" destId="{D9A97815-7EB4-4FEE-809F-D16BBFF105B6}" srcOrd="0" destOrd="0" presId="urn:microsoft.com/office/officeart/2005/8/layout/vList3"/>
    <dgm:cxn modelId="{85328148-1862-4711-A372-CD3C59E3D264}" type="presParOf" srcId="{D9A97815-7EB4-4FEE-809F-D16BBFF105B6}" destId="{0FAA2210-105C-4885-94E3-DA1579672A49}" srcOrd="0" destOrd="0" presId="urn:microsoft.com/office/officeart/2005/8/layout/vList3"/>
    <dgm:cxn modelId="{465BD389-8E32-41DB-85D1-EC6C9F41890B}" type="presParOf" srcId="{D9A97815-7EB4-4FEE-809F-D16BBFF105B6}" destId="{E86531E4-B142-46B9-892E-0DDDB6374D16}" srcOrd="1" destOrd="0" presId="urn:microsoft.com/office/officeart/2005/8/layout/vList3"/>
    <dgm:cxn modelId="{FA50B43E-BF6E-4EE2-AD53-1929AE470432}" type="presParOf" srcId="{768B85E0-6C62-497C-8962-906E621B2C92}" destId="{27CD1AE4-C3BC-45C0-BE6A-0CCE84EA6F74}" srcOrd="1" destOrd="0" presId="urn:microsoft.com/office/officeart/2005/8/layout/vList3"/>
    <dgm:cxn modelId="{29E0C387-6D83-4EEA-AD77-D13642DFF103}" type="presParOf" srcId="{768B85E0-6C62-497C-8962-906E621B2C92}" destId="{C0B64DAE-6C97-4175-B396-34783DA17B23}" srcOrd="2" destOrd="0" presId="urn:microsoft.com/office/officeart/2005/8/layout/vList3"/>
    <dgm:cxn modelId="{27E4A6DE-E904-4F44-ACCC-CC68A3551C75}" type="presParOf" srcId="{C0B64DAE-6C97-4175-B396-34783DA17B23}" destId="{B3D9CA90-1B33-4A25-BADF-8B600FF00614}" srcOrd="0" destOrd="0" presId="urn:microsoft.com/office/officeart/2005/8/layout/vList3"/>
    <dgm:cxn modelId="{01FF64BE-2488-4907-93F0-CEC8BDC02365}" type="presParOf" srcId="{C0B64DAE-6C97-4175-B396-34783DA17B23}" destId="{E2F7DB21-955C-488B-BB07-170311709F75}" srcOrd="1" destOrd="0" presId="urn:microsoft.com/office/officeart/2005/8/layout/vList3"/>
    <dgm:cxn modelId="{1E5DE1B0-386C-4484-AF42-6DDE54BCD738}" type="presParOf" srcId="{768B85E0-6C62-497C-8962-906E621B2C92}" destId="{91028C82-71E8-4CB4-AE9F-CF6985338ECC}" srcOrd="3" destOrd="0" presId="urn:microsoft.com/office/officeart/2005/8/layout/vList3"/>
    <dgm:cxn modelId="{774EC36D-7E7F-4B3B-84B4-977C09FEA34B}" type="presParOf" srcId="{768B85E0-6C62-497C-8962-906E621B2C92}" destId="{1A8D4497-7134-43EE-8F61-FDDE1DD77527}" srcOrd="4" destOrd="0" presId="urn:microsoft.com/office/officeart/2005/8/layout/vList3"/>
    <dgm:cxn modelId="{D59C62B1-6661-4657-96D2-26232654F11A}" type="presParOf" srcId="{1A8D4497-7134-43EE-8F61-FDDE1DD77527}" destId="{9D89D4E4-C90A-4611-B3C0-DBBA2E6004FF}" srcOrd="0" destOrd="0" presId="urn:microsoft.com/office/officeart/2005/8/layout/vList3"/>
    <dgm:cxn modelId="{F1D468EC-DBBB-478A-84E8-9680781AF8CF}" type="presParOf" srcId="{1A8D4497-7134-43EE-8F61-FDDE1DD77527}" destId="{CC441076-1186-492B-AB08-1D39C0D0D299}" srcOrd="1" destOrd="0" presId="urn:microsoft.com/office/officeart/2005/8/layout/vList3"/>
    <dgm:cxn modelId="{9F83B670-201B-4961-B088-2AE44E4DFF6E}" type="presParOf" srcId="{768B85E0-6C62-497C-8962-906E621B2C92}" destId="{E89DF149-0829-4555-8AB4-FFFDB348BC40}" srcOrd="5" destOrd="0" presId="urn:microsoft.com/office/officeart/2005/8/layout/vList3"/>
    <dgm:cxn modelId="{13836731-24B6-4789-AD0A-3FD22640C410}" type="presParOf" srcId="{768B85E0-6C62-497C-8962-906E621B2C92}" destId="{80CFE3FA-B37C-47F0-ACD9-D14102FE7361}" srcOrd="6" destOrd="0" presId="urn:microsoft.com/office/officeart/2005/8/layout/vList3"/>
    <dgm:cxn modelId="{FDF80CE6-835D-4000-8C65-F6D2F6CEB299}" type="presParOf" srcId="{80CFE3FA-B37C-47F0-ACD9-D14102FE7361}" destId="{A5895C7D-C348-4F9C-A066-135A41BD2C6D}" srcOrd="0" destOrd="0" presId="urn:microsoft.com/office/officeart/2005/8/layout/vList3"/>
    <dgm:cxn modelId="{26D4EE27-0743-4742-A13E-E097C39E4E3B}" type="presParOf" srcId="{80CFE3FA-B37C-47F0-ACD9-D14102FE7361}" destId="{D48144A2-E734-4410-8625-47FD8FE821B6}" srcOrd="1" destOrd="0" presId="urn:microsoft.com/office/officeart/2005/8/layout/vList3"/>
    <dgm:cxn modelId="{128F13E0-E026-4864-9496-9A9BCD8FDE3C}" type="presParOf" srcId="{768B85E0-6C62-497C-8962-906E621B2C92}" destId="{DF002461-B102-473D-8023-5FD1F0A1B03E}" srcOrd="7" destOrd="0" presId="urn:microsoft.com/office/officeart/2005/8/layout/vList3"/>
    <dgm:cxn modelId="{1608826D-3CB8-4D50-BD0B-14A69C01E439}" type="presParOf" srcId="{768B85E0-6C62-497C-8962-906E621B2C92}" destId="{62458866-1797-4BE8-BF8D-0C045BB4FD5E}" srcOrd="8" destOrd="0" presId="urn:microsoft.com/office/officeart/2005/8/layout/vList3"/>
    <dgm:cxn modelId="{5034971A-75F8-4B57-899E-EC71BE14CE49}" type="presParOf" srcId="{62458866-1797-4BE8-BF8D-0C045BB4FD5E}" destId="{C81EA9D5-F517-49CC-8FCB-F6B7ADC23307}" srcOrd="0" destOrd="0" presId="urn:microsoft.com/office/officeart/2005/8/layout/vList3"/>
    <dgm:cxn modelId="{AAD9BD3F-4EAA-4604-AED4-0307C32BEEFC}" type="presParOf" srcId="{62458866-1797-4BE8-BF8D-0C045BB4FD5E}" destId="{0DB79B7F-8B87-47BA-B3F2-3FED556E2613}" srcOrd="1" destOrd="0" presId="urn:microsoft.com/office/officeart/2005/8/layout/vList3"/>
    <dgm:cxn modelId="{85EEE7C1-10CC-43D1-A338-906050C1696B}" type="presParOf" srcId="{768B85E0-6C62-497C-8962-906E621B2C92}" destId="{EC0A8B79-955A-46FE-9F81-937C6BD637DA}" srcOrd="9" destOrd="0" presId="urn:microsoft.com/office/officeart/2005/8/layout/vList3"/>
    <dgm:cxn modelId="{E7B065E7-6844-4FAE-936E-38B045659066}" type="presParOf" srcId="{768B85E0-6C62-497C-8962-906E621B2C92}" destId="{C2889014-CBA0-4484-94CF-C64DB485E86D}" srcOrd="10" destOrd="0" presId="urn:microsoft.com/office/officeart/2005/8/layout/vList3"/>
    <dgm:cxn modelId="{93AE5BBB-AC6A-44D2-A0A8-C5F25303B1AC}" type="presParOf" srcId="{C2889014-CBA0-4484-94CF-C64DB485E86D}" destId="{AC0B90CB-9BB0-4E85-9DFC-AC300A6066D1}" srcOrd="0" destOrd="0" presId="urn:microsoft.com/office/officeart/2005/8/layout/vList3"/>
    <dgm:cxn modelId="{7D6745C8-FEC6-4915-85F2-0A92004B4F4C}" type="presParOf" srcId="{C2889014-CBA0-4484-94CF-C64DB485E86D}" destId="{B7B423FA-DB0D-48F0-B37B-AA6EA842F0D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531E4-B142-46B9-892E-0DDDB6374D16}">
      <dsp:nvSpPr>
        <dsp:cNvPr id="0" name=""/>
        <dsp:cNvSpPr/>
      </dsp:nvSpPr>
      <dsp:spPr>
        <a:xfrm rot="10800000">
          <a:off x="1504623" y="103799"/>
          <a:ext cx="4897398" cy="55556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4885" tIns="121920" rIns="227584" bIns="121920" numCol="1" spcCol="1270" anchor="ctr" anchorCtr="0">
          <a:noAutofit/>
        </a:bodyPr>
        <a:lstStyle/>
        <a:p>
          <a:pPr lvl="0" algn="ctr" defTabSz="1422400">
            <a:lnSpc>
              <a:spcPct val="90000"/>
            </a:lnSpc>
            <a:spcBef>
              <a:spcPct val="0"/>
            </a:spcBef>
            <a:spcAft>
              <a:spcPct val="35000"/>
            </a:spcAft>
          </a:pPr>
          <a:r>
            <a:rPr lang="en-US" sz="3200" kern="1200" dirty="0"/>
            <a:t>Overview</a:t>
          </a:r>
        </a:p>
      </dsp:txBody>
      <dsp:txXfrm rot="10800000">
        <a:off x="1643513" y="103799"/>
        <a:ext cx="4758508" cy="555561"/>
      </dsp:txXfrm>
    </dsp:sp>
    <dsp:sp modelId="{0FAA2210-105C-4885-94E3-DA1579672A49}">
      <dsp:nvSpPr>
        <dsp:cNvPr id="0" name=""/>
        <dsp:cNvSpPr/>
      </dsp:nvSpPr>
      <dsp:spPr>
        <a:xfrm>
          <a:off x="751814" y="2094"/>
          <a:ext cx="720045" cy="758971"/>
        </a:xfrm>
        <a:prstGeom prst="ellipse">
          <a:avLst/>
        </a:prstGeom>
        <a:blipFill rotWithShape="1">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F7DB21-955C-488B-BB07-170311709F75}">
      <dsp:nvSpPr>
        <dsp:cNvPr id="0" name=""/>
        <dsp:cNvSpPr/>
      </dsp:nvSpPr>
      <dsp:spPr>
        <a:xfrm rot="10800000">
          <a:off x="1491791" y="1017258"/>
          <a:ext cx="4897398" cy="55556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4885" tIns="121920" rIns="227584" bIns="121920" numCol="1" spcCol="1270" anchor="ctr" anchorCtr="0">
          <a:noAutofit/>
        </a:bodyPr>
        <a:lstStyle/>
        <a:p>
          <a:pPr lvl="0" algn="ctr" defTabSz="1422400">
            <a:lnSpc>
              <a:spcPct val="90000"/>
            </a:lnSpc>
            <a:spcBef>
              <a:spcPct val="0"/>
            </a:spcBef>
            <a:spcAft>
              <a:spcPct val="35000"/>
            </a:spcAft>
          </a:pPr>
          <a:r>
            <a:rPr lang="en-US" sz="3200" kern="1200" dirty="0"/>
            <a:t>Next Steps</a:t>
          </a:r>
        </a:p>
      </dsp:txBody>
      <dsp:txXfrm rot="10800000">
        <a:off x="1630681" y="1017258"/>
        <a:ext cx="4758508" cy="555561"/>
      </dsp:txXfrm>
    </dsp:sp>
    <dsp:sp modelId="{B3D9CA90-1B33-4A25-BADF-8B600FF00614}">
      <dsp:nvSpPr>
        <dsp:cNvPr id="0" name=""/>
        <dsp:cNvSpPr/>
      </dsp:nvSpPr>
      <dsp:spPr>
        <a:xfrm>
          <a:off x="771073" y="954249"/>
          <a:ext cx="668714" cy="668714"/>
        </a:xfrm>
        <a:prstGeom prst="ellipse">
          <a:avLst/>
        </a:prstGeom>
        <a:blipFill rotWithShape="1">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441076-1186-492B-AB08-1D39C0D0D299}">
      <dsp:nvSpPr>
        <dsp:cNvPr id="0" name=""/>
        <dsp:cNvSpPr/>
      </dsp:nvSpPr>
      <dsp:spPr>
        <a:xfrm rot="10800000">
          <a:off x="1491791" y="1885589"/>
          <a:ext cx="4897398" cy="55556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4885" tIns="121920" rIns="227584" bIns="121920" numCol="1" spcCol="1270" anchor="ctr" anchorCtr="0">
          <a:noAutofit/>
        </a:bodyPr>
        <a:lstStyle/>
        <a:p>
          <a:pPr lvl="0" algn="ctr" defTabSz="1422400">
            <a:lnSpc>
              <a:spcPct val="90000"/>
            </a:lnSpc>
            <a:spcBef>
              <a:spcPct val="0"/>
            </a:spcBef>
            <a:spcAft>
              <a:spcPct val="35000"/>
            </a:spcAft>
          </a:pPr>
          <a:r>
            <a:rPr lang="en-US" sz="3200" kern="1200" dirty="0"/>
            <a:t>Benefits</a:t>
          </a:r>
        </a:p>
      </dsp:txBody>
      <dsp:txXfrm rot="10800000">
        <a:off x="1630681" y="1885589"/>
        <a:ext cx="4758508" cy="555561"/>
      </dsp:txXfrm>
    </dsp:sp>
    <dsp:sp modelId="{9D89D4E4-C90A-4611-B3C0-DBBA2E6004FF}">
      <dsp:nvSpPr>
        <dsp:cNvPr id="0" name=""/>
        <dsp:cNvSpPr/>
      </dsp:nvSpPr>
      <dsp:spPr>
        <a:xfrm>
          <a:off x="758220" y="1822586"/>
          <a:ext cx="668714" cy="668714"/>
        </a:xfrm>
        <a:prstGeom prst="ellipse">
          <a:avLst/>
        </a:prstGeom>
        <a:blipFill rotWithShape="1">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8144A2-E734-4410-8625-47FD8FE821B6}">
      <dsp:nvSpPr>
        <dsp:cNvPr id="0" name=""/>
        <dsp:cNvSpPr/>
      </dsp:nvSpPr>
      <dsp:spPr>
        <a:xfrm rot="10800000">
          <a:off x="1491791" y="2753921"/>
          <a:ext cx="4897398" cy="55556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4885" tIns="121920" rIns="227584" bIns="121920" numCol="1" spcCol="1270" anchor="ctr" anchorCtr="0">
          <a:noAutofit/>
        </a:bodyPr>
        <a:lstStyle/>
        <a:p>
          <a:pPr lvl="0" algn="ctr" defTabSz="1422400">
            <a:lnSpc>
              <a:spcPct val="90000"/>
            </a:lnSpc>
            <a:spcBef>
              <a:spcPct val="0"/>
            </a:spcBef>
            <a:spcAft>
              <a:spcPct val="35000"/>
            </a:spcAft>
          </a:pPr>
          <a:r>
            <a:rPr lang="en-US" sz="3200" kern="1200" dirty="0"/>
            <a:t>Upgrade</a:t>
          </a:r>
        </a:p>
      </dsp:txBody>
      <dsp:txXfrm rot="10800000">
        <a:off x="1630681" y="2753921"/>
        <a:ext cx="4758508" cy="555561"/>
      </dsp:txXfrm>
    </dsp:sp>
    <dsp:sp modelId="{A5895C7D-C348-4F9C-A066-135A41BD2C6D}">
      <dsp:nvSpPr>
        <dsp:cNvPr id="0" name=""/>
        <dsp:cNvSpPr/>
      </dsp:nvSpPr>
      <dsp:spPr>
        <a:xfrm>
          <a:off x="764646" y="2703770"/>
          <a:ext cx="668714" cy="668714"/>
        </a:xfrm>
        <a:prstGeom prst="ellipse">
          <a:avLst/>
        </a:prstGeom>
        <a:blipFill rotWithShape="1">
          <a:blip xmlns:r="http://schemas.openxmlformats.org/officeDocument/2006/relationships" r:embed="rId4"/>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B79B7F-8B87-47BA-B3F2-3FED556E2613}">
      <dsp:nvSpPr>
        <dsp:cNvPr id="0" name=""/>
        <dsp:cNvSpPr/>
      </dsp:nvSpPr>
      <dsp:spPr>
        <a:xfrm rot="10800000">
          <a:off x="1491791" y="3622252"/>
          <a:ext cx="4897398" cy="55556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4885" tIns="121920" rIns="227584" bIns="121920" numCol="1" spcCol="1270" anchor="ctr" anchorCtr="0">
          <a:noAutofit/>
        </a:bodyPr>
        <a:lstStyle/>
        <a:p>
          <a:pPr lvl="0" algn="ctr" defTabSz="1422400">
            <a:lnSpc>
              <a:spcPct val="90000"/>
            </a:lnSpc>
            <a:spcBef>
              <a:spcPct val="0"/>
            </a:spcBef>
            <a:spcAft>
              <a:spcPct val="35000"/>
            </a:spcAft>
          </a:pPr>
          <a:r>
            <a:rPr lang="en-US" sz="3200" kern="1200" dirty="0"/>
            <a:t>Help</a:t>
          </a:r>
        </a:p>
      </dsp:txBody>
      <dsp:txXfrm rot="10800000">
        <a:off x="1630681" y="3622252"/>
        <a:ext cx="4758508" cy="555561"/>
      </dsp:txXfrm>
    </dsp:sp>
    <dsp:sp modelId="{C81EA9D5-F517-49CC-8FCB-F6B7ADC23307}">
      <dsp:nvSpPr>
        <dsp:cNvPr id="0" name=""/>
        <dsp:cNvSpPr/>
      </dsp:nvSpPr>
      <dsp:spPr>
        <a:xfrm>
          <a:off x="790579" y="3560392"/>
          <a:ext cx="668714" cy="668714"/>
        </a:xfrm>
        <a:prstGeom prst="ellipse">
          <a:avLst/>
        </a:prstGeom>
        <a:blipFill rotWithShape="1">
          <a:blip xmlns:r="http://schemas.openxmlformats.org/officeDocument/2006/relationships" r:embed="rId5"/>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B423FA-DB0D-48F0-B37B-AA6EA842F0DF}">
      <dsp:nvSpPr>
        <dsp:cNvPr id="0" name=""/>
        <dsp:cNvSpPr/>
      </dsp:nvSpPr>
      <dsp:spPr>
        <a:xfrm rot="10800000">
          <a:off x="1423626" y="4434006"/>
          <a:ext cx="4988284" cy="66871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4885" tIns="121920" rIns="227584" bIns="121920" numCol="1" spcCol="1270" anchor="ctr" anchorCtr="0">
          <a:noAutofit/>
        </a:bodyPr>
        <a:lstStyle/>
        <a:p>
          <a:pPr lvl="0" algn="ctr" defTabSz="1422400">
            <a:lnSpc>
              <a:spcPct val="90000"/>
            </a:lnSpc>
            <a:spcBef>
              <a:spcPct val="0"/>
            </a:spcBef>
            <a:spcAft>
              <a:spcPct val="35000"/>
            </a:spcAft>
          </a:pPr>
          <a:r>
            <a:rPr lang="en-US" sz="3200" kern="1200" dirty="0"/>
            <a:t>Q&amp;A Session</a:t>
          </a:r>
        </a:p>
      </dsp:txBody>
      <dsp:txXfrm rot="10800000">
        <a:off x="1590804" y="4434006"/>
        <a:ext cx="4821106" cy="668714"/>
      </dsp:txXfrm>
    </dsp:sp>
    <dsp:sp modelId="{AC0B90CB-9BB0-4E85-9DFC-AC300A6066D1}">
      <dsp:nvSpPr>
        <dsp:cNvPr id="0" name=""/>
        <dsp:cNvSpPr/>
      </dsp:nvSpPr>
      <dsp:spPr>
        <a:xfrm>
          <a:off x="713584" y="4421923"/>
          <a:ext cx="668714" cy="668714"/>
        </a:xfrm>
        <a:prstGeom prst="ellipse">
          <a:avLst/>
        </a:prstGeom>
        <a:blipFill rotWithShape="1">
          <a:blip xmlns:r="http://schemas.openxmlformats.org/officeDocument/2006/relationships" r:embed="rId6"/>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dirty="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a:lvl1pPr>
          </a:lstStyle>
          <a:p>
            <a:fld id="{7D8C2C35-2B8A-446E-BEC0-FD36716C29AC}" type="slidenum">
              <a:rPr lang="de-DE" smtClean="0"/>
              <a:pPr/>
              <a:t>‹#›</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Good _____ and welcome to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Ariba Network Light</a:t>
            </a:r>
            <a:r>
              <a:rPr lang="en-US" sz="1200" kern="1200" baseline="0" dirty="0">
                <a:solidFill>
                  <a:schemeClr val="tx1"/>
                </a:solidFill>
                <a:effectLst/>
                <a:latin typeface="+mn-lt"/>
                <a:ea typeface="+mn-ea"/>
                <a:cs typeface="+mn-cs"/>
              </a:rPr>
              <a:t> Account </a:t>
            </a:r>
            <a:r>
              <a:rPr lang="en-US" sz="1200" kern="1200" dirty="0">
                <a:solidFill>
                  <a:schemeClr val="tx1"/>
                </a:solidFill>
                <a:effectLst/>
                <a:latin typeface="+mn-lt"/>
                <a:ea typeface="+mn-ea"/>
                <a:cs typeface="+mn-cs"/>
              </a:rPr>
              <a:t>Supplier Summit for &lt;&lt;Buyer Name&gt;&gt;. My name is _________, and I’ll be your host and presenter today. In today’s session, representatives from SAP Ariba and &lt;&lt;Buyer Name&gt;&gt; will talk about the new,</a:t>
            </a:r>
            <a:r>
              <a:rPr lang="en-US" sz="1200" kern="1200" baseline="0" dirty="0">
                <a:solidFill>
                  <a:schemeClr val="tx1"/>
                </a:solidFill>
                <a:effectLst/>
                <a:latin typeface="+mn-lt"/>
                <a:ea typeface="+mn-ea"/>
                <a:cs typeface="+mn-cs"/>
              </a:rPr>
              <a:t> free transacting capability on Ariba Network, and what this will mean to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24 hours after today’s session you</a:t>
            </a:r>
            <a:r>
              <a:rPr lang="en-US" sz="1200" kern="1200" baseline="0" dirty="0">
                <a:solidFill>
                  <a:schemeClr val="tx1"/>
                </a:solidFill>
                <a:effectLst/>
                <a:latin typeface="+mn-lt"/>
                <a:ea typeface="+mn-ea"/>
                <a:cs typeface="+mn-cs"/>
              </a:rPr>
              <a:t> will receive </a:t>
            </a:r>
            <a:r>
              <a:rPr lang="en-US" sz="1200" kern="1200" dirty="0">
                <a:solidFill>
                  <a:schemeClr val="tx1"/>
                </a:solidFill>
                <a:effectLst/>
                <a:latin typeface="+mn-lt"/>
                <a:ea typeface="+mn-ea"/>
                <a:cs typeface="+mn-cs"/>
              </a:rPr>
              <a:t>a copy of the recording of today’s presentation. At the end of today’s summit, we have set aside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some time for a live Q&amp;A where myself or a representative from the &lt;&lt;Buyer Name&gt;&gt;</a:t>
            </a:r>
            <a:r>
              <a:rPr lang="en-US" sz="1200" kern="1200" baseline="0" dirty="0">
                <a:solidFill>
                  <a:schemeClr val="tx1"/>
                </a:solidFill>
                <a:effectLst/>
                <a:latin typeface="+mn-lt"/>
                <a:ea typeface="+mn-ea"/>
                <a:cs typeface="+mn-cs"/>
              </a:rPr>
              <a:t> team</a:t>
            </a:r>
            <a:r>
              <a:rPr lang="en-US" sz="1200" kern="1200" dirty="0">
                <a:solidFill>
                  <a:schemeClr val="tx1"/>
                </a:solidFill>
                <a:effectLst/>
                <a:latin typeface="+mn-lt"/>
                <a:ea typeface="+mn-ea"/>
                <a:cs typeface="+mn-cs"/>
              </a:rPr>
              <a:t> will be answering your questions. To submit a question to be answered during the Q&amp;A, please send it via the Q&amp;A Widget,</a:t>
            </a:r>
            <a:r>
              <a:rPr lang="en-US" sz="1200" kern="1200" baseline="0" dirty="0">
                <a:solidFill>
                  <a:schemeClr val="tx1"/>
                </a:solidFill>
                <a:effectLst/>
                <a:latin typeface="+mn-lt"/>
                <a:ea typeface="+mn-ea"/>
                <a:cs typeface="+mn-cs"/>
              </a:rPr>
              <a:t> accessible at the bottom of your screen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[&gt;]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1</a:t>
            </a:fld>
            <a:endParaRPr lang="en-US"/>
          </a:p>
        </p:txBody>
      </p:sp>
    </p:spTree>
    <p:extLst>
      <p:ext uri="{BB962C8B-B14F-4D97-AF65-F5344CB8AC3E}">
        <p14:creationId xmlns:p14="http://schemas.microsoft.com/office/powerpoint/2010/main" val="841100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SAP Ariba Supplier Mobile App give</a:t>
            </a:r>
            <a:r>
              <a:rPr lang="en-US" sz="1200" kern="1200" baseline="0" dirty="0">
                <a:solidFill>
                  <a:schemeClr val="tx1"/>
                </a:solidFill>
                <a:effectLst/>
                <a:latin typeface="+mn-lt"/>
                <a:ea typeface="+mn-ea"/>
                <a:cs typeface="+mn-cs"/>
              </a:rPr>
              <a:t>s you </a:t>
            </a:r>
            <a:r>
              <a:rPr lang="en-US" sz="1200" kern="1200" dirty="0">
                <a:solidFill>
                  <a:schemeClr val="tx1"/>
                </a:solidFill>
                <a:effectLst/>
                <a:latin typeface="+mn-lt"/>
                <a:ea typeface="+mn-ea"/>
                <a:cs typeface="+mn-cs"/>
              </a:rPr>
              <a:t>access to Ariba Network anywhere</a:t>
            </a:r>
            <a:r>
              <a:rPr lang="en-US" sz="1200" kern="1200" baseline="0" dirty="0">
                <a:solidFill>
                  <a:schemeClr val="tx1"/>
                </a:solidFill>
                <a:effectLst/>
                <a:latin typeface="+mn-lt"/>
                <a:ea typeface="+mn-ea"/>
                <a:cs typeface="+mn-cs"/>
              </a:rPr>
              <a:t> and anytime</a:t>
            </a:r>
            <a:r>
              <a:rPr lang="en-US" sz="1200" kern="1200" dirty="0">
                <a:solidFill>
                  <a:schemeClr val="tx1"/>
                </a:solidFill>
                <a:effectLst/>
                <a:latin typeface="+mn-lt"/>
                <a:ea typeface="+mn-ea"/>
                <a:cs typeface="+mn-cs"/>
              </a:rPr>
              <a:t>.  Simply use your device to search FOR AND MONITOR POs</a:t>
            </a:r>
            <a:r>
              <a:rPr lang="en-US" sz="1200" kern="1200" baseline="0" dirty="0">
                <a:solidFill>
                  <a:schemeClr val="tx1"/>
                </a:solidFill>
                <a:effectLst/>
                <a:latin typeface="+mn-lt"/>
                <a:ea typeface="+mn-ea"/>
                <a:cs typeface="+mn-cs"/>
              </a:rPr>
              <a:t> and Invoices, all </a:t>
            </a:r>
            <a:r>
              <a:rPr lang="en-US" sz="1200" kern="1200" dirty="0">
                <a:solidFill>
                  <a:schemeClr val="tx1"/>
                </a:solidFill>
                <a:effectLst/>
                <a:latin typeface="+mn-lt"/>
                <a:ea typeface="+mn-ea"/>
                <a:cs typeface="+mn-cs"/>
              </a:rPr>
              <a:t>while receiving push alerts for key activities. This is available through the Apple</a:t>
            </a:r>
            <a:r>
              <a:rPr lang="en-US" sz="1200" kern="1200" baseline="0" dirty="0">
                <a:solidFill>
                  <a:schemeClr val="tx1"/>
                </a:solidFill>
                <a:effectLst/>
                <a:latin typeface="+mn-lt"/>
                <a:ea typeface="+mn-ea"/>
                <a:cs typeface="+mn-cs"/>
              </a:rPr>
              <a:t> iTunes App Store for iPhones or iPads Operating System 8.0 and higher, or on Google Play for Androids version 4.4 and up. [&gt;]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12</a:t>
            </a:fld>
            <a:endParaRPr lang="en-US"/>
          </a:p>
        </p:txBody>
      </p:sp>
    </p:spTree>
    <p:extLst>
      <p:ext uri="{BB962C8B-B14F-4D97-AF65-F5344CB8AC3E}">
        <p14:creationId xmlns:p14="http://schemas.microsoft.com/office/powerpoint/2010/main" val="3235525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transform your ability to find new customers - and maximize your Marketing and Sales opportunities -  with the Ariba Discovery</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service.</a:t>
            </a:r>
            <a:r>
              <a:rPr lang="en-US" sz="1200" kern="1200" baseline="0" dirty="0">
                <a:solidFill>
                  <a:schemeClr val="tx1"/>
                </a:solidFill>
                <a:effectLst/>
                <a:latin typeface="+mn-lt"/>
                <a:ea typeface="+mn-ea"/>
                <a:cs typeface="+mn-cs"/>
              </a:rPr>
              <a:t>  Ariba Discovery is </a:t>
            </a:r>
            <a:r>
              <a:rPr lang="en-US" sz="1200" kern="1200" dirty="0">
                <a:solidFill>
                  <a:schemeClr val="tx1"/>
                </a:solidFill>
                <a:effectLst/>
                <a:latin typeface="+mn-lt"/>
                <a:ea typeface="+mn-ea"/>
                <a:cs typeface="+mn-cs"/>
              </a:rPr>
              <a:t>an effective lead-generation tool and matching service that helps you promote your company and access thousands of business opportunities quickly, and easily, right from your existing Ariba Profile. Buying organizations around the world use Ariba Discovery to find new suppliers, and you will have access</a:t>
            </a:r>
            <a:r>
              <a:rPr lang="en-US" sz="1200" kern="1200" baseline="0" dirty="0">
                <a:solidFill>
                  <a:schemeClr val="tx1"/>
                </a:solidFill>
                <a:effectLst/>
                <a:latin typeface="+mn-lt"/>
                <a:ea typeface="+mn-ea"/>
                <a:cs typeface="+mn-cs"/>
              </a:rPr>
              <a:t> to buyer postings as soon as you set up your Ariba Network Account. </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[&gt;]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13</a:t>
            </a:fld>
            <a:endParaRPr lang="en-US"/>
          </a:p>
        </p:txBody>
      </p:sp>
    </p:spTree>
    <p:extLst>
      <p:ext uri="{BB962C8B-B14F-4D97-AF65-F5344CB8AC3E}">
        <p14:creationId xmlns:p14="http://schemas.microsoft.com/office/powerpoint/2010/main" val="3144151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using Ariba Network, light account you always have the option to upgrade to a full-use account to benefit from all of Ariba Network’s features. In the upcoming slides we will discuss how you can upgrade and what additional value a full-use </a:t>
            </a:r>
            <a:r>
              <a:rPr lang="en-US" baseline="0"/>
              <a:t>account can </a:t>
            </a:r>
            <a:r>
              <a:rPr lang="en-US" baseline="0" dirty="0"/>
              <a:t>provide to you and your </a:t>
            </a:r>
            <a:r>
              <a:rPr lang="en-US" baseline="0"/>
              <a:t>customer relationships </a:t>
            </a:r>
            <a:r>
              <a:rPr lang="en-US" sz="1200" b="1" kern="1200">
                <a:solidFill>
                  <a:schemeClr val="tx1"/>
                </a:solidFill>
                <a:effectLst/>
                <a:latin typeface="+mn-lt"/>
                <a:ea typeface="+mn-ea"/>
                <a:cs typeface="+mn-cs"/>
              </a:rPr>
              <a:t>[&gt;]</a:t>
            </a:r>
            <a:endParaRPr lang="en-US"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14</a:t>
            </a:fld>
            <a:endParaRPr lang="en-US"/>
          </a:p>
        </p:txBody>
      </p:sp>
    </p:spTree>
    <p:extLst>
      <p:ext uri="{BB962C8B-B14F-4D97-AF65-F5344CB8AC3E}">
        <p14:creationId xmlns:p14="http://schemas.microsoft.com/office/powerpoint/2010/main" val="411005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a:t>
            </a:r>
            <a:r>
              <a:rPr lang="en-US" baseline="0" dirty="0"/>
              <a:t> wish to </a:t>
            </a:r>
            <a:r>
              <a:rPr lang="en-US" dirty="0"/>
              <a:t>upgrade your Light Account to a Full Account, you can do so</a:t>
            </a:r>
            <a:r>
              <a:rPr lang="en-US" baseline="0" dirty="0"/>
              <a:t> in just a few clicks. </a:t>
            </a:r>
            <a:r>
              <a:rPr lang="en-US" b="1" baseline="0" dirty="0"/>
              <a:t>[&lt;]</a:t>
            </a:r>
            <a:r>
              <a:rPr lang="en-US" baseline="0" dirty="0"/>
              <a:t> Start by clicking on the “Learn More” button at the top of your light account home page. When you click this button, you will be taken to a new page where you can review the differences between both types of accounts. It is important to note if you do decide to upgrade to a full- use account, you may be subject to fees to use the network. If you would like to learn more about Ariba Network fees, simply click on the “based on usage” hyperlink under the full use account to learn more. If you click on the Upgrade button and accept the terms of use, you will now have a full use account. </a:t>
            </a:r>
            <a:r>
              <a:rPr lang="en-US" sz="1200" b="1" kern="1200" dirty="0">
                <a:solidFill>
                  <a:schemeClr val="tx1"/>
                </a:solidFill>
                <a:effectLst/>
                <a:latin typeface="+mn-lt"/>
                <a:ea typeface="+mn-ea"/>
                <a:cs typeface="+mn-cs"/>
              </a:rPr>
              <a:t>[&gt;]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15</a:t>
            </a:fld>
            <a:endParaRPr lang="en-US"/>
          </a:p>
        </p:txBody>
      </p:sp>
    </p:spTree>
    <p:extLst>
      <p:ext uri="{BB962C8B-B14F-4D97-AF65-F5344CB8AC3E}">
        <p14:creationId xmlns:p14="http://schemas.microsoft.com/office/powerpoint/2010/main" val="631004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on your screen now</a:t>
            </a:r>
            <a:r>
              <a:rPr lang="en-US" baseline="0" dirty="0"/>
              <a:t> shows a side by side comparison of Ariba Network light account vs. a full-use account.  With a full use account you’ll have access to catalog and integration protocols for a more automated user experience, long-term invoice archiving, and 24/5 global support for technical assistance.  If Ariba Network full-use account is a better option for your company’s business, please follow the account upgrade steps to realize the full value of Ariba Network.  It is important to note that Light Account is FREE for all basic transactions, but if you upgrade to a full-use account you may be subject to fees. </a:t>
            </a:r>
            <a:r>
              <a:rPr lang="en-US" sz="1200" b="1" kern="1200" dirty="0">
                <a:solidFill>
                  <a:schemeClr val="tx1"/>
                </a:solidFill>
                <a:effectLst/>
                <a:latin typeface="+mn-lt"/>
                <a:ea typeface="+mn-ea"/>
                <a:cs typeface="+mn-cs"/>
              </a:rPr>
              <a:t>[&gt;]</a:t>
            </a:r>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16</a:t>
            </a:fld>
            <a:endParaRPr lang="en-US"/>
          </a:p>
        </p:txBody>
      </p:sp>
    </p:spTree>
    <p:extLst>
      <p:ext uri="{BB962C8B-B14F-4D97-AF65-F5344CB8AC3E}">
        <p14:creationId xmlns:p14="http://schemas.microsoft.com/office/powerpoint/2010/main" val="3951812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should have any questions regarding your light account, we have a few options available for your assistance. </a:t>
            </a:r>
            <a:r>
              <a:rPr lang="en-US" sz="1200" b="1" kern="1200" dirty="0">
                <a:solidFill>
                  <a:schemeClr val="tx1"/>
                </a:solidFill>
                <a:effectLst/>
                <a:latin typeface="+mn-lt"/>
                <a:ea typeface="+mn-ea"/>
                <a:cs typeface="+mn-cs"/>
              </a:rPr>
              <a:t>[&gt;]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17</a:t>
            </a:fld>
            <a:endParaRPr lang="en-US"/>
          </a:p>
        </p:txBody>
      </p:sp>
    </p:spTree>
    <p:extLst>
      <p:ext uri="{BB962C8B-B14F-4D97-AF65-F5344CB8AC3E}">
        <p14:creationId xmlns:p14="http://schemas.microsoft.com/office/powerpoint/2010/main" val="2534197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Aft>
                <a:spcPts val="600"/>
              </a:spcAft>
              <a:buClr>
                <a:srgbClr val="F0AB00"/>
              </a:buClr>
              <a:buSzPct val="80000"/>
            </a:pPr>
            <a:r>
              <a:rPr lang="en-US" sz="1200" b="1" kern="0" dirty="0">
                <a:ea typeface="Arial Unicode MS" pitchFamily="34" charset="-128"/>
                <a:cs typeface="Arial Unicode MS" pitchFamily="34" charset="-128"/>
              </a:rPr>
              <a:t>The Help Center will provide access to product</a:t>
            </a:r>
            <a:r>
              <a:rPr lang="en-US" sz="1200" b="1" kern="0" baseline="0" dirty="0">
                <a:ea typeface="Arial Unicode MS" pitchFamily="34" charset="-128"/>
                <a:cs typeface="Arial Unicode MS" pitchFamily="34" charset="-128"/>
              </a:rPr>
              <a:t> documentation and shared best practices</a:t>
            </a:r>
            <a:r>
              <a:rPr lang="en-US" sz="1200" b="1" kern="0" dirty="0">
                <a:ea typeface="Arial Unicode MS" pitchFamily="34" charset="-128"/>
                <a:cs typeface="Arial Unicode MS" pitchFamily="34" charset="-128"/>
              </a:rPr>
              <a:t>.</a:t>
            </a:r>
            <a:r>
              <a:rPr lang="en-US" sz="1200" b="1" kern="0" baseline="0" dirty="0">
                <a:ea typeface="Arial Unicode MS" pitchFamily="34" charset="-128"/>
                <a:cs typeface="Arial Unicode MS" pitchFamily="34" charset="-128"/>
              </a:rPr>
              <a:t>  You have two points of access to the help center:</a:t>
            </a:r>
            <a:endParaRPr lang="en-US" sz="1200" b="1" kern="0" dirty="0">
              <a:ea typeface="Arial Unicode MS" pitchFamily="34" charset="-128"/>
              <a:cs typeface="Arial Unicode MS" pitchFamily="34" charset="-128"/>
            </a:endParaRPr>
          </a:p>
          <a:p>
            <a:pPr marL="0" indent="0" fontAlgn="base">
              <a:spcAft>
                <a:spcPts val="600"/>
              </a:spcAft>
              <a:buClr>
                <a:srgbClr val="F0AB00"/>
              </a:buClr>
              <a:buSzPct val="80000"/>
              <a:buFont typeface="Arial" panose="020B0604020202020204" pitchFamily="34" charset="0"/>
              <a:buNone/>
            </a:pPr>
            <a:r>
              <a:rPr lang="en-US" sz="1200" kern="0" dirty="0">
                <a:ea typeface="Arial Unicode MS" pitchFamily="34" charset="-128"/>
                <a:cs typeface="Arial Unicode MS" pitchFamily="34" charset="-128"/>
              </a:rPr>
              <a:t>You</a:t>
            </a:r>
            <a:r>
              <a:rPr lang="en-US" sz="1200" kern="0" baseline="0" dirty="0">
                <a:ea typeface="Arial Unicode MS" pitchFamily="34" charset="-128"/>
                <a:cs typeface="Arial Unicode MS" pitchFamily="34" charset="-128"/>
              </a:rPr>
              <a:t> can access by c</a:t>
            </a:r>
            <a:r>
              <a:rPr lang="en-US" sz="1200" kern="0" dirty="0">
                <a:ea typeface="Arial Unicode MS" pitchFamily="34" charset="-128"/>
                <a:cs typeface="Arial Unicode MS" pitchFamily="34" charset="-128"/>
              </a:rPr>
              <a:t>licking the Help Center link at the bottom of your interactive email,</a:t>
            </a:r>
            <a:r>
              <a:rPr lang="en-US" sz="1200" kern="0" baseline="0" dirty="0">
                <a:ea typeface="Arial Unicode MS" pitchFamily="34" charset="-128"/>
                <a:cs typeface="Arial Unicode MS" pitchFamily="34" charset="-128"/>
              </a:rPr>
              <a:t> OR </a:t>
            </a:r>
            <a:r>
              <a:rPr lang="en-US" sz="1200" kern="0" dirty="0">
                <a:ea typeface="Arial Unicode MS" pitchFamily="34" charset="-128"/>
                <a:cs typeface="Arial Unicode MS" pitchFamily="34" charset="-128"/>
              </a:rPr>
              <a:t>When logged into your light account, simply click the Help Center link in the upper right corner to expand the panel and gain access to relevant help topics.</a:t>
            </a:r>
          </a:p>
          <a:p>
            <a:pPr marL="0" indent="0" fontAlgn="base">
              <a:spcAft>
                <a:spcPts val="600"/>
              </a:spcAft>
              <a:buClr>
                <a:srgbClr val="F0AB00"/>
              </a:buClr>
              <a:buSzPct val="80000"/>
              <a:buFont typeface="Arial" panose="020B0604020202020204" pitchFamily="34" charset="0"/>
              <a:buNone/>
            </a:pPr>
            <a:endParaRPr lang="en-US" sz="1200" kern="0" dirty="0">
              <a:ea typeface="Arial Unicode MS" pitchFamily="34" charset="-128"/>
              <a:cs typeface="Arial Unicode MS" pitchFamily="34" charset="-128"/>
            </a:endParaRPr>
          </a:p>
          <a:p>
            <a:pPr marL="0" indent="0" fontAlgn="base">
              <a:spcAft>
                <a:spcPts val="600"/>
              </a:spcAft>
              <a:buClr>
                <a:srgbClr val="F0AB00"/>
              </a:buClr>
              <a:buSzPct val="80000"/>
              <a:buFont typeface="Arial" panose="020B0604020202020204" pitchFamily="34" charset="0"/>
              <a:buNone/>
            </a:pPr>
            <a:r>
              <a:rPr lang="en-US" sz="1200" b="1" kern="0" dirty="0">
                <a:ea typeface="Arial Unicode MS" pitchFamily="34" charset="-128"/>
                <a:cs typeface="Arial Unicode MS" pitchFamily="34" charset="-128"/>
              </a:rPr>
              <a:t>The</a:t>
            </a:r>
            <a:r>
              <a:rPr lang="en-US" sz="1200" b="1" kern="0" baseline="0" dirty="0">
                <a:ea typeface="Arial Unicode MS" pitchFamily="34" charset="-128"/>
                <a:cs typeface="Arial Unicode MS" pitchFamily="34" charset="-128"/>
              </a:rPr>
              <a:t> Ariba Network, light account support page will provide you with the tools </a:t>
            </a:r>
            <a:r>
              <a:rPr lang="en-US" sz="1200" b="1" kern="0" dirty="0">
                <a:ea typeface="Arial Unicode MS" pitchFamily="34" charset="-128"/>
                <a:cs typeface="Arial Unicode MS" pitchFamily="34" charset="-128"/>
              </a:rPr>
              <a:t>and documentation needed, to successfully transact with your customer using Ariba Network, light account.  </a:t>
            </a:r>
          </a:p>
          <a:p>
            <a:pPr marL="0" indent="0" fontAlgn="base">
              <a:spcAft>
                <a:spcPts val="600"/>
              </a:spcAft>
              <a:buClr>
                <a:srgbClr val="F0AB00"/>
              </a:buClr>
              <a:buSzPct val="80000"/>
              <a:buFont typeface="Arial" panose="020B0604020202020204" pitchFamily="34" charset="0"/>
              <a:buNone/>
            </a:pPr>
            <a:r>
              <a:rPr lang="en-US" sz="1200" b="0" kern="0" baseline="0" dirty="0">
                <a:ea typeface="Arial Unicode MS" pitchFamily="34" charset="-128"/>
                <a:cs typeface="Arial Unicode MS" pitchFamily="34" charset="-128"/>
              </a:rPr>
              <a:t>The light account support page summarizes light account features, upgrade details, and both recorded and live demos</a:t>
            </a:r>
            <a:r>
              <a:rPr lang="en-US" sz="1200" b="1" kern="0" baseline="0" dirty="0">
                <a:ea typeface="Arial Unicode MS" pitchFamily="34" charset="-128"/>
                <a:cs typeface="Arial Unicode MS" pitchFamily="34" charset="-128"/>
              </a:rPr>
              <a:t> </a:t>
            </a:r>
            <a:r>
              <a:rPr lang="en-US" sz="1200" b="0" kern="0" baseline="0" dirty="0">
                <a:ea typeface="Arial Unicode MS" pitchFamily="34" charset="-128"/>
                <a:cs typeface="Arial Unicode MS" pitchFamily="34" charset="-128"/>
              </a:rPr>
              <a:t>for your review.</a:t>
            </a:r>
          </a:p>
          <a:p>
            <a:pPr marL="0" indent="0" fontAlgn="base">
              <a:spcAft>
                <a:spcPts val="600"/>
              </a:spcAft>
              <a:buClr>
                <a:srgbClr val="F0AB00"/>
              </a:buClr>
              <a:buSzPct val="80000"/>
              <a:buFont typeface="Arial" panose="020B0604020202020204" pitchFamily="34" charset="0"/>
              <a:buNone/>
            </a:pPr>
            <a:endParaRPr lang="en-US" sz="1200" b="1" kern="0" baseline="0" dirty="0">
              <a:solidFill>
                <a:schemeClr val="tx1"/>
              </a:solidFill>
              <a:effectLst/>
              <a:latin typeface="+mn-lt"/>
              <a:ea typeface="Arial Unicode MS" pitchFamily="34" charset="-128"/>
              <a:cs typeface="+mn-cs"/>
            </a:endParaRPr>
          </a:p>
          <a:p>
            <a:pPr marL="0" indent="0" fontAlgn="base">
              <a:spcAft>
                <a:spcPts val="600"/>
              </a:spcAft>
              <a:buClr>
                <a:srgbClr val="F0AB00"/>
              </a:buClr>
              <a:buSzPct val="80000"/>
              <a:buFont typeface="Arial" panose="020B0604020202020204" pitchFamily="34" charset="0"/>
              <a:buNone/>
            </a:pPr>
            <a:r>
              <a:rPr lang="en-US" sz="1200" b="1" kern="0" baseline="0" dirty="0">
                <a:solidFill>
                  <a:schemeClr val="tx1"/>
                </a:solidFill>
                <a:effectLst/>
                <a:latin typeface="+mn-lt"/>
                <a:ea typeface="Arial Unicode MS" pitchFamily="34" charset="-128"/>
                <a:cs typeface="+mn-cs"/>
              </a:rPr>
              <a:t>You can download the Light Account Info Pack </a:t>
            </a:r>
            <a:r>
              <a:rPr lang="en-US" baseline="0" dirty="0"/>
              <a:t>by clicking on the link in the resource list widget to the right of the slide on your screen now. </a:t>
            </a:r>
            <a:r>
              <a:rPr lang="en-US" sz="1200" b="1" kern="1200" dirty="0">
                <a:solidFill>
                  <a:schemeClr val="tx1"/>
                </a:solidFill>
                <a:effectLst/>
                <a:latin typeface="+mn-lt"/>
                <a:ea typeface="+mn-ea"/>
                <a:cs typeface="+mn-cs"/>
              </a:rPr>
              <a:t>[&gt;]</a:t>
            </a:r>
            <a:endParaRPr lang="en-US" sz="1200" b="1" kern="0" dirty="0">
              <a:ea typeface="Arial Unicode MS" pitchFamily="34" charset="-128"/>
              <a:cs typeface="Arial Unicode MS" pitchFamily="34" charset="-128"/>
            </a:endParaRPr>
          </a:p>
          <a:p>
            <a:pPr marL="0" indent="0" fontAlgn="base">
              <a:spcAft>
                <a:spcPts val="600"/>
              </a:spcAft>
              <a:buClr>
                <a:srgbClr val="F0AB00"/>
              </a:buClr>
              <a:buSzPct val="80000"/>
              <a:buFont typeface="Arial" panose="020B0604020202020204" pitchFamily="34" charset="0"/>
              <a:buNone/>
            </a:pPr>
            <a:endParaRPr lang="en-US" sz="1200" b="1" kern="0" dirty="0">
              <a:ea typeface="Arial Unicode MS" pitchFamily="34" charset="-128"/>
              <a:cs typeface="Arial Unicode MS" pitchFamily="34" charset="-128"/>
            </a:endParaRPr>
          </a:p>
          <a:p>
            <a:pPr marL="0" indent="0" fontAlgn="base">
              <a:spcAft>
                <a:spcPts val="600"/>
              </a:spcAft>
              <a:buClr>
                <a:srgbClr val="F0AB00"/>
              </a:buClr>
              <a:buSzPct val="80000"/>
              <a:buFont typeface="Arial" panose="020B0604020202020204" pitchFamily="34" charset="0"/>
              <a:buNone/>
            </a:pPr>
            <a:endParaRPr lang="en-US" sz="1200" kern="0" dirty="0">
              <a:ea typeface="Arial Unicode MS" pitchFamily="34" charset="-128"/>
              <a:cs typeface="Arial Unicode MS" pitchFamily="34" charset="-128"/>
            </a:endParaRPr>
          </a:p>
          <a:p>
            <a:pPr marL="0" indent="0" fontAlgn="base">
              <a:spcAft>
                <a:spcPts val="600"/>
              </a:spcAft>
              <a:buClr>
                <a:srgbClr val="F0AB00"/>
              </a:buClr>
              <a:buSzPct val="80000"/>
              <a:buFont typeface="Arial" panose="020B0604020202020204" pitchFamily="34" charset="0"/>
              <a:buNone/>
            </a:pPr>
            <a:endParaRPr lang="en-US" sz="1200" kern="0" dirty="0">
              <a:ea typeface="Arial Unicode MS" pitchFamily="34" charset="-128"/>
              <a:cs typeface="Arial Unicode MS" pitchFamily="34" charset="-128"/>
            </a:endParaRPr>
          </a:p>
          <a:p>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18</a:t>
            </a:fld>
            <a:endParaRPr lang="en-US"/>
          </a:p>
        </p:txBody>
      </p:sp>
    </p:spTree>
    <p:extLst>
      <p:ext uri="{BB962C8B-B14F-4D97-AF65-F5344CB8AC3E}">
        <p14:creationId xmlns:p14="http://schemas.microsoft.com/office/powerpoint/2010/main" val="1043075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Aft>
                <a:spcPts val="600"/>
              </a:spcAft>
              <a:buClr>
                <a:srgbClr val="F0AB00"/>
              </a:buClr>
              <a:buSzPct val="80000"/>
            </a:pPr>
            <a:r>
              <a:rPr lang="en-US" sz="1200" b="1" kern="0" dirty="0">
                <a:ea typeface="Arial Unicode MS" pitchFamily="34" charset="-128"/>
                <a:cs typeface="Arial Unicode MS" pitchFamily="34" charset="-128"/>
              </a:rPr>
              <a:t>The Help Center will provide access to product</a:t>
            </a:r>
            <a:r>
              <a:rPr lang="en-US" sz="1200" b="1" kern="0" baseline="0" dirty="0">
                <a:ea typeface="Arial Unicode MS" pitchFamily="34" charset="-128"/>
                <a:cs typeface="Arial Unicode MS" pitchFamily="34" charset="-128"/>
              </a:rPr>
              <a:t> documentation and shared best practices</a:t>
            </a:r>
            <a:r>
              <a:rPr lang="en-US" sz="1200" b="1" kern="0" dirty="0">
                <a:ea typeface="Arial Unicode MS" pitchFamily="34" charset="-128"/>
                <a:cs typeface="Arial Unicode MS" pitchFamily="34" charset="-128"/>
              </a:rPr>
              <a:t>.</a:t>
            </a:r>
            <a:r>
              <a:rPr lang="en-US" sz="1200" b="1" kern="0" baseline="0" dirty="0">
                <a:ea typeface="Arial Unicode MS" pitchFamily="34" charset="-128"/>
                <a:cs typeface="Arial Unicode MS" pitchFamily="34" charset="-128"/>
              </a:rPr>
              <a:t>  You have two points of access to the help center:</a:t>
            </a:r>
            <a:endParaRPr lang="en-US" sz="1200" b="1" kern="0" dirty="0">
              <a:ea typeface="Arial Unicode MS" pitchFamily="34" charset="-128"/>
              <a:cs typeface="Arial Unicode MS" pitchFamily="34" charset="-128"/>
            </a:endParaRPr>
          </a:p>
          <a:p>
            <a:pPr marL="0" indent="0" fontAlgn="base">
              <a:spcAft>
                <a:spcPts val="600"/>
              </a:spcAft>
              <a:buClr>
                <a:srgbClr val="F0AB00"/>
              </a:buClr>
              <a:buSzPct val="80000"/>
              <a:buFont typeface="Arial" panose="020B0604020202020204" pitchFamily="34" charset="0"/>
              <a:buNone/>
            </a:pPr>
            <a:r>
              <a:rPr lang="en-US" sz="1200" kern="0" dirty="0">
                <a:ea typeface="Arial Unicode MS" pitchFamily="34" charset="-128"/>
                <a:cs typeface="Arial Unicode MS" pitchFamily="34" charset="-128"/>
              </a:rPr>
              <a:t>You</a:t>
            </a:r>
            <a:r>
              <a:rPr lang="en-US" sz="1200" kern="0" baseline="0" dirty="0">
                <a:ea typeface="Arial Unicode MS" pitchFamily="34" charset="-128"/>
                <a:cs typeface="Arial Unicode MS" pitchFamily="34" charset="-128"/>
              </a:rPr>
              <a:t> can access by c</a:t>
            </a:r>
            <a:r>
              <a:rPr lang="en-US" sz="1200" kern="0" dirty="0">
                <a:ea typeface="Arial Unicode MS" pitchFamily="34" charset="-128"/>
                <a:cs typeface="Arial Unicode MS" pitchFamily="34" charset="-128"/>
              </a:rPr>
              <a:t>licking the Help Center link at the bottom of your interactive email,</a:t>
            </a:r>
            <a:r>
              <a:rPr lang="en-US" sz="1200" kern="0" baseline="0" dirty="0">
                <a:ea typeface="Arial Unicode MS" pitchFamily="34" charset="-128"/>
                <a:cs typeface="Arial Unicode MS" pitchFamily="34" charset="-128"/>
              </a:rPr>
              <a:t> OR </a:t>
            </a:r>
            <a:r>
              <a:rPr lang="en-US" sz="1200" kern="0" dirty="0">
                <a:ea typeface="Arial Unicode MS" pitchFamily="34" charset="-128"/>
                <a:cs typeface="Arial Unicode MS" pitchFamily="34" charset="-128"/>
              </a:rPr>
              <a:t>When logged into your light account, simply click the Help Center link in the upper right corner to expand the panel and gain access to relevant help topics.</a:t>
            </a:r>
          </a:p>
          <a:p>
            <a:pPr marL="0" indent="0" fontAlgn="base">
              <a:spcAft>
                <a:spcPts val="600"/>
              </a:spcAft>
              <a:buClr>
                <a:srgbClr val="F0AB00"/>
              </a:buClr>
              <a:buSzPct val="80000"/>
              <a:buFont typeface="Arial" panose="020B0604020202020204" pitchFamily="34" charset="0"/>
              <a:buNone/>
            </a:pPr>
            <a:endParaRPr lang="en-US" sz="1200" kern="0" dirty="0">
              <a:ea typeface="Arial Unicode MS" pitchFamily="34" charset="-128"/>
              <a:cs typeface="Arial Unicode MS" pitchFamily="34" charset="-128"/>
            </a:endParaRPr>
          </a:p>
          <a:p>
            <a:pPr marL="0" indent="0" fontAlgn="base">
              <a:spcAft>
                <a:spcPts val="600"/>
              </a:spcAft>
              <a:buClr>
                <a:srgbClr val="F0AB00"/>
              </a:buClr>
              <a:buSzPct val="80000"/>
              <a:buFont typeface="Arial" panose="020B0604020202020204" pitchFamily="34" charset="0"/>
              <a:buNone/>
            </a:pPr>
            <a:r>
              <a:rPr lang="en-US" sz="1200" b="1" kern="0" dirty="0">
                <a:ea typeface="Arial Unicode MS" pitchFamily="34" charset="-128"/>
                <a:cs typeface="Arial Unicode MS" pitchFamily="34" charset="-128"/>
              </a:rPr>
              <a:t>The</a:t>
            </a:r>
            <a:r>
              <a:rPr lang="en-US" sz="1200" b="1" kern="0" baseline="0" dirty="0">
                <a:ea typeface="Arial Unicode MS" pitchFamily="34" charset="-128"/>
                <a:cs typeface="Arial Unicode MS" pitchFamily="34" charset="-128"/>
              </a:rPr>
              <a:t> Ariba Network, light account support page will provide you with the tools </a:t>
            </a:r>
            <a:r>
              <a:rPr lang="en-US" sz="1200" b="1" kern="0" dirty="0">
                <a:ea typeface="Arial Unicode MS" pitchFamily="34" charset="-128"/>
                <a:cs typeface="Arial Unicode MS" pitchFamily="34" charset="-128"/>
              </a:rPr>
              <a:t>and documentation needed, to successfully transact with your customer using Ariba Network, light account.  </a:t>
            </a:r>
          </a:p>
          <a:p>
            <a:pPr marL="0" indent="0" fontAlgn="base">
              <a:spcAft>
                <a:spcPts val="600"/>
              </a:spcAft>
              <a:buClr>
                <a:srgbClr val="F0AB00"/>
              </a:buClr>
              <a:buSzPct val="80000"/>
              <a:buFont typeface="Arial" panose="020B0604020202020204" pitchFamily="34" charset="0"/>
              <a:buNone/>
            </a:pPr>
            <a:r>
              <a:rPr lang="en-US" sz="1200" b="0" kern="0" baseline="0" dirty="0">
                <a:ea typeface="Arial Unicode MS" pitchFamily="34" charset="-128"/>
                <a:cs typeface="Arial Unicode MS" pitchFamily="34" charset="-128"/>
              </a:rPr>
              <a:t>The light account support page summarizes light account features, upgrade details, and both recorded and live demos</a:t>
            </a:r>
            <a:r>
              <a:rPr lang="en-US" sz="1200" b="1" kern="0" baseline="0" dirty="0">
                <a:ea typeface="Arial Unicode MS" pitchFamily="34" charset="-128"/>
                <a:cs typeface="Arial Unicode MS" pitchFamily="34" charset="-128"/>
              </a:rPr>
              <a:t> </a:t>
            </a:r>
            <a:r>
              <a:rPr lang="en-US" sz="1200" b="0" kern="0" baseline="0" dirty="0">
                <a:ea typeface="Arial Unicode MS" pitchFamily="34" charset="-128"/>
                <a:cs typeface="Arial Unicode MS" pitchFamily="34" charset="-128"/>
              </a:rPr>
              <a:t>for your review.</a:t>
            </a:r>
          </a:p>
          <a:p>
            <a:pPr marL="0" indent="0" fontAlgn="base">
              <a:spcAft>
                <a:spcPts val="600"/>
              </a:spcAft>
              <a:buClr>
                <a:srgbClr val="F0AB00"/>
              </a:buClr>
              <a:buSzPct val="80000"/>
              <a:buFont typeface="Arial" panose="020B0604020202020204" pitchFamily="34" charset="0"/>
              <a:buNone/>
            </a:pPr>
            <a:endParaRPr lang="en-US" sz="1200" b="1" kern="0" baseline="0" dirty="0">
              <a:solidFill>
                <a:schemeClr val="tx1"/>
              </a:solidFill>
              <a:effectLst/>
              <a:latin typeface="+mn-lt"/>
              <a:ea typeface="Arial Unicode MS" pitchFamily="34" charset="-128"/>
              <a:cs typeface="+mn-cs"/>
            </a:endParaRPr>
          </a:p>
          <a:p>
            <a:pPr marL="0" indent="0" fontAlgn="base">
              <a:spcAft>
                <a:spcPts val="600"/>
              </a:spcAft>
              <a:buClr>
                <a:srgbClr val="F0AB00"/>
              </a:buClr>
              <a:buSzPct val="80000"/>
              <a:buFont typeface="Arial" panose="020B0604020202020204" pitchFamily="34" charset="0"/>
              <a:buNone/>
            </a:pPr>
            <a:r>
              <a:rPr lang="en-US" sz="1200" b="1" kern="0" baseline="0" dirty="0">
                <a:solidFill>
                  <a:schemeClr val="tx1"/>
                </a:solidFill>
                <a:effectLst/>
                <a:latin typeface="+mn-lt"/>
                <a:ea typeface="Arial Unicode MS" pitchFamily="34" charset="-128"/>
                <a:cs typeface="+mn-cs"/>
              </a:rPr>
              <a:t>You can download the Light Account Info Pack </a:t>
            </a:r>
            <a:r>
              <a:rPr lang="en-US" baseline="0" dirty="0"/>
              <a:t>by clicking on the link in the resource list widget to the right of the slide on your screen now. </a:t>
            </a:r>
            <a:r>
              <a:rPr lang="en-US" sz="1200" b="1" kern="1200" dirty="0">
                <a:solidFill>
                  <a:schemeClr val="tx1"/>
                </a:solidFill>
                <a:effectLst/>
                <a:latin typeface="+mn-lt"/>
                <a:ea typeface="+mn-ea"/>
                <a:cs typeface="+mn-cs"/>
              </a:rPr>
              <a:t>[&gt;]</a:t>
            </a:r>
            <a:endParaRPr lang="en-US" sz="1200" b="1" kern="0" dirty="0">
              <a:ea typeface="Arial Unicode MS" pitchFamily="34" charset="-128"/>
              <a:cs typeface="Arial Unicode MS" pitchFamily="34" charset="-128"/>
            </a:endParaRPr>
          </a:p>
          <a:p>
            <a:pPr marL="0" indent="0" fontAlgn="base">
              <a:spcAft>
                <a:spcPts val="600"/>
              </a:spcAft>
              <a:buClr>
                <a:srgbClr val="F0AB00"/>
              </a:buClr>
              <a:buSzPct val="80000"/>
              <a:buFont typeface="Arial" panose="020B0604020202020204" pitchFamily="34" charset="0"/>
              <a:buNone/>
            </a:pPr>
            <a:endParaRPr lang="en-US" sz="1200" b="1" kern="0" dirty="0">
              <a:ea typeface="Arial Unicode MS" pitchFamily="34" charset="-128"/>
              <a:cs typeface="Arial Unicode MS" pitchFamily="34" charset="-128"/>
            </a:endParaRPr>
          </a:p>
          <a:p>
            <a:pPr marL="0" indent="0" fontAlgn="base">
              <a:spcAft>
                <a:spcPts val="600"/>
              </a:spcAft>
              <a:buClr>
                <a:srgbClr val="F0AB00"/>
              </a:buClr>
              <a:buSzPct val="80000"/>
              <a:buFont typeface="Arial" panose="020B0604020202020204" pitchFamily="34" charset="0"/>
              <a:buNone/>
            </a:pPr>
            <a:endParaRPr lang="en-US" sz="1200" kern="0" dirty="0">
              <a:ea typeface="Arial Unicode MS" pitchFamily="34" charset="-128"/>
              <a:cs typeface="Arial Unicode MS" pitchFamily="34" charset="-128"/>
            </a:endParaRPr>
          </a:p>
          <a:p>
            <a:pPr marL="0" indent="0" fontAlgn="base">
              <a:spcAft>
                <a:spcPts val="600"/>
              </a:spcAft>
              <a:buClr>
                <a:srgbClr val="F0AB00"/>
              </a:buClr>
              <a:buSzPct val="80000"/>
              <a:buFont typeface="Arial" panose="020B0604020202020204" pitchFamily="34" charset="0"/>
              <a:buNone/>
            </a:pPr>
            <a:endParaRPr lang="en-US" sz="1200" kern="0" dirty="0">
              <a:ea typeface="Arial Unicode MS" pitchFamily="34" charset="-128"/>
              <a:cs typeface="Arial Unicode MS" pitchFamily="34" charset="-128"/>
            </a:endParaRPr>
          </a:p>
          <a:p>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19</a:t>
            </a:fld>
            <a:endParaRPr lang="en-US"/>
          </a:p>
        </p:txBody>
      </p:sp>
    </p:spTree>
    <p:extLst>
      <p:ext uri="{BB962C8B-B14F-4D97-AF65-F5344CB8AC3E}">
        <p14:creationId xmlns:p14="http://schemas.microsoft.com/office/powerpoint/2010/main" val="1774695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we’re</a:t>
            </a:r>
            <a:r>
              <a:rPr lang="en-US" baseline="0" dirty="0"/>
              <a:t> going to take some time for a Q&amp;A Session. To submit a question to be answered by either the Thomas Reuters team or SAP Ariba, please send it via the Q&amp;A Widget, which is located directly to the right of your slide view. (audio check)</a:t>
            </a:r>
          </a:p>
          <a:p>
            <a:endParaRPr lang="en-US" baseline="0" dirty="0"/>
          </a:p>
          <a:p>
            <a:r>
              <a:rPr lang="en-US" baseline="0" dirty="0"/>
              <a:t>Canned Questions:</a:t>
            </a:r>
          </a:p>
          <a:p>
            <a:pPr fontAlgn="base">
              <a:spcAft>
                <a:spcPct val="0"/>
              </a:spcAft>
              <a:buClr>
                <a:srgbClr val="F0AB00"/>
              </a:buClr>
              <a:buSzPct val="80000"/>
            </a:pPr>
            <a:r>
              <a:rPr lang="en-US" baseline="0" dirty="0"/>
              <a:t>ASK BUYERL </a:t>
            </a:r>
            <a:r>
              <a:rPr lang="en-US" b="1" baseline="0" dirty="0"/>
              <a:t>Q: Can you talk to us more about the cutover date and what suppliers should expect around this time?</a:t>
            </a:r>
            <a:endParaRPr lang="en-US" baseline="0" dirty="0"/>
          </a:p>
          <a:p>
            <a:pPr fontAlgn="base">
              <a:spcAft>
                <a:spcPct val="0"/>
              </a:spcAft>
              <a:buClr>
                <a:srgbClr val="F0AB00"/>
              </a:buClr>
              <a:buSzPct val="80000"/>
            </a:pPr>
            <a:endParaRPr lang="en-US" baseline="0" dirty="0"/>
          </a:p>
          <a:p>
            <a:endParaRPr lang="en-US" baseline="0" dirty="0"/>
          </a:p>
          <a:p>
            <a:pPr fontAlgn="base">
              <a:spcAft>
                <a:spcPct val="0"/>
              </a:spcAft>
              <a:buClr>
                <a:srgbClr val="F0AB00"/>
              </a:buClr>
              <a:buSzPct val="80000"/>
            </a:pPr>
            <a:r>
              <a:rPr lang="en-US" baseline="0" dirty="0"/>
              <a:t>ASK NEL </a:t>
            </a:r>
            <a:r>
              <a:rPr lang="en-US" sz="1200" b="1" kern="0" dirty="0">
                <a:ea typeface="Arial Unicode MS" pitchFamily="34" charset="-128"/>
                <a:cs typeface="Arial Unicode MS" pitchFamily="34" charset="-128"/>
              </a:rPr>
              <a:t>Q:  </a:t>
            </a:r>
            <a:r>
              <a:rPr lang="en-US" sz="1200" b="1" dirty="0"/>
              <a:t>Am I required to register on Ariba Network to use Light Account?</a:t>
            </a:r>
            <a:r>
              <a:rPr lang="en-US" sz="1200" b="1" baseline="0" dirty="0"/>
              <a:t> </a:t>
            </a:r>
            <a:r>
              <a:rPr lang="en-US" sz="1200" kern="0" dirty="0">
                <a:ea typeface="Arial Unicode MS" pitchFamily="34" charset="-128"/>
                <a:cs typeface="Arial Unicode MS" pitchFamily="34" charset="-128"/>
              </a:rPr>
              <a:t>A: Yes. You will be sent an interactive email from your buyer. To respond you must register for a free light account. This free account is not the </a:t>
            </a:r>
          </a:p>
          <a:p>
            <a:r>
              <a:rPr lang="en-US" sz="1200" kern="0" dirty="0">
                <a:ea typeface="Arial Unicode MS" pitchFamily="34" charset="-128"/>
                <a:cs typeface="Arial Unicode MS" pitchFamily="34" charset="-128"/>
              </a:rPr>
              <a:t>     same as a full-use Ariba Network account. You only need to upgrade to a full-use account on Ariba Network when you determine that you desire </a:t>
            </a:r>
          </a:p>
          <a:p>
            <a:r>
              <a:rPr lang="en-US" sz="1200" kern="0" dirty="0">
                <a:ea typeface="Arial Unicode MS" pitchFamily="34" charset="-128"/>
                <a:cs typeface="Arial Unicode MS" pitchFamily="34" charset="-128"/>
              </a:rPr>
              <a:t>     the additional functionality. </a:t>
            </a:r>
          </a:p>
          <a:p>
            <a:endParaRPr lang="en-US" baseline="0" dirty="0"/>
          </a:p>
        </p:txBody>
      </p:sp>
      <p:sp>
        <p:nvSpPr>
          <p:cNvPr id="4" name="Slide Number Placeholder 3"/>
          <p:cNvSpPr>
            <a:spLocks noGrp="1"/>
          </p:cNvSpPr>
          <p:nvPr>
            <p:ph type="sldNum" sz="quarter" idx="10"/>
          </p:nvPr>
        </p:nvSpPr>
        <p:spPr/>
        <p:txBody>
          <a:bodyPr/>
          <a:lstStyle/>
          <a:p>
            <a:fld id="{23A0540A-D122-4BD9-9611-E9CA0F0265C6}" type="slidenum">
              <a:rPr lang="en-US" smtClean="0"/>
              <a:t>20</a:t>
            </a:fld>
            <a:endParaRPr lang="en-US" dirty="0"/>
          </a:p>
        </p:txBody>
      </p:sp>
    </p:spTree>
    <p:extLst>
      <p:ext uri="{BB962C8B-B14F-4D97-AF65-F5344CB8AC3E}">
        <p14:creationId xmlns:p14="http://schemas.microsoft.com/office/powerpoint/2010/main" val="2153268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this time I will now pass it back to &lt;&lt;buyer rep&gt;&gt; for some closing words.</a:t>
            </a:r>
          </a:p>
          <a:p>
            <a:endParaRPr lang="en-US" baseline="0" dirty="0"/>
          </a:p>
          <a:p>
            <a:r>
              <a:rPr lang="en-US" baseline="0" dirty="0"/>
              <a:t>And for all the suppliers on the line today, I would like to thank you for taking valuable time to learn more about this initiative between our companies.  Our goal is to make this transition as simple as possible for you.  Thank you again, this is the end of today’s summit.</a:t>
            </a:r>
          </a:p>
        </p:txBody>
      </p:sp>
      <p:sp>
        <p:nvSpPr>
          <p:cNvPr id="4" name="Slide Number Placeholder 3"/>
          <p:cNvSpPr>
            <a:spLocks noGrp="1"/>
          </p:cNvSpPr>
          <p:nvPr>
            <p:ph type="sldNum" sz="quarter" idx="10"/>
          </p:nvPr>
        </p:nvSpPr>
        <p:spPr/>
        <p:txBody>
          <a:bodyPr/>
          <a:lstStyle/>
          <a:p>
            <a:fld id="{23A0540A-D122-4BD9-9611-E9CA0F0265C6}" type="slidenum">
              <a:rPr lang="en-US" smtClean="0"/>
              <a:t>21</a:t>
            </a:fld>
            <a:endParaRPr lang="en-US" dirty="0"/>
          </a:p>
        </p:txBody>
      </p:sp>
    </p:spTree>
    <p:extLst>
      <p:ext uri="{BB962C8B-B14F-4D97-AF65-F5344CB8AC3E}">
        <p14:creationId xmlns:p14="http://schemas.microsoft.com/office/powerpoint/2010/main" val="1533243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review today’s summit topics.</a:t>
            </a:r>
            <a:r>
              <a:rPr lang="en-US" baseline="0" dirty="0"/>
              <a:t> To start, we’re going to hear an Overview of this project initiative from </a:t>
            </a:r>
            <a:r>
              <a:rPr lang="en-US" sz="1200" kern="1200" dirty="0">
                <a:solidFill>
                  <a:schemeClr val="tx1"/>
                </a:solidFill>
                <a:effectLst/>
                <a:latin typeface="+mn-lt"/>
                <a:ea typeface="+mn-ea"/>
                <a:cs typeface="+mn-cs"/>
              </a:rPr>
              <a:t>&lt;&lt;Buyer Name&gt;&gt;</a:t>
            </a:r>
            <a:r>
              <a:rPr lang="en-US" baseline="0" dirty="0"/>
              <a:t>. We’ll also discuss an overview of what Light Accounts are, as well as the next steps process moving forward. Then, we’ll discuss the many benefits of having a  Light Account on Ariba Network, and also how to Upgrade to a full account, should you wish. We’ll then move onto where you can find help with your AN Light Account, and wrap things up with a quick question and answer session. </a:t>
            </a:r>
            <a:r>
              <a:rPr lang="en-US" sz="1200" b="1" kern="1200" dirty="0">
                <a:solidFill>
                  <a:schemeClr val="tx1"/>
                </a:solidFill>
                <a:effectLst/>
                <a:latin typeface="+mn-lt"/>
                <a:ea typeface="+mn-ea"/>
                <a:cs typeface="+mn-cs"/>
              </a:rPr>
              <a:t>[&gt;]</a:t>
            </a:r>
            <a:endParaRPr lang="en-US" sz="1200" kern="1200" dirty="0">
              <a:solidFill>
                <a:schemeClr val="tx1"/>
              </a:solidFill>
              <a:effectLst/>
              <a:latin typeface="+mn-lt"/>
              <a:ea typeface="+mn-ea"/>
              <a:cs typeface="+mn-cs"/>
            </a:endParaRP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3A0540A-D122-4BD9-9611-E9CA0F0265C6}" type="slidenum">
              <a:rPr lang="en-US" smtClean="0"/>
              <a:t>2</a:t>
            </a:fld>
            <a:endParaRPr lang="en-US" dirty="0"/>
          </a:p>
        </p:txBody>
      </p:sp>
    </p:spTree>
    <p:extLst>
      <p:ext uri="{BB962C8B-B14F-4D97-AF65-F5344CB8AC3E}">
        <p14:creationId xmlns:p14="http://schemas.microsoft.com/office/powerpoint/2010/main" val="3952313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22</a:t>
            </a:fld>
            <a:endParaRPr lang="en-US"/>
          </a:p>
        </p:txBody>
      </p:sp>
    </p:spTree>
    <p:extLst>
      <p:ext uri="{BB962C8B-B14F-4D97-AF65-F5344CB8AC3E}">
        <p14:creationId xmlns:p14="http://schemas.microsoft.com/office/powerpoint/2010/main" val="386490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8C2C35-2B8A-446E-BEC0-FD36716C29AC}" type="slidenum">
              <a:rPr kumimoji="0" lang="de-D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de-DE" sz="1800" b="0" i="0" u="none" strike="noStrike" kern="0" cap="none" spc="0" normalizeH="0" baseline="0" noProof="0" dirty="0">
              <a:ln>
                <a:noFill/>
              </a:ln>
              <a:solidFill>
                <a:sysClr val="windowText" lastClr="000000"/>
              </a:solidFill>
              <a:effectLst/>
              <a:uLnTx/>
              <a:uFillTx/>
            </a:endParaRPr>
          </a:p>
        </p:txBody>
      </p:sp>
      <p:sp>
        <p:nvSpPr>
          <p:cNvPr id="3" name="Slide Image Placeholder 2"/>
          <p:cNvSpPr>
            <a:spLocks noGrp="1" noRot="1" noChangeAspect="1"/>
          </p:cNvSpPr>
          <p:nvPr>
            <p:ph type="sldImg"/>
          </p:nvPr>
        </p:nvSpPr>
        <p:spPr>
          <a:xfrm>
            <a:off x="-141288" y="392113"/>
            <a:ext cx="7148513" cy="4021137"/>
          </a:xfrm>
        </p:spPr>
      </p:sp>
      <p:sp>
        <p:nvSpPr>
          <p:cNvPr id="5" name="Notes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393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the line today with us, we have </a:t>
            </a:r>
            <a:r>
              <a:rPr lang="en-US" sz="1200" dirty="0"/>
              <a:t>&lt;&lt;Buyer Rep.&gt;&gt;</a:t>
            </a:r>
            <a:r>
              <a:rPr lang="en-US" sz="1200" kern="1200" dirty="0">
                <a:solidFill>
                  <a:schemeClr val="tx1"/>
                </a:solidFill>
                <a:effectLst/>
                <a:latin typeface="+mn-lt"/>
                <a:ea typeface="+mn-ea"/>
                <a:cs typeface="+mn-cs"/>
              </a:rPr>
              <a:t>, </a:t>
            </a:r>
            <a:r>
              <a:rPr lang="en-US" sz="1200" dirty="0"/>
              <a:t>&lt;&lt;Buyer Rep. Role&gt;&gt; a</a:t>
            </a:r>
            <a:r>
              <a:rPr lang="en-US" sz="1200" kern="1200" baseline="0" dirty="0">
                <a:solidFill>
                  <a:schemeClr val="tx1"/>
                </a:solidFill>
                <a:effectLst/>
                <a:latin typeface="+mn-lt"/>
                <a:ea typeface="+mn-ea"/>
                <a:cs typeface="+mn-cs"/>
              </a:rPr>
              <a:t>t &lt;&lt;Buyer Name&gt;&gt;</a:t>
            </a:r>
            <a:r>
              <a:rPr lang="en-US" sz="1200" kern="1200" dirty="0">
                <a:solidFill>
                  <a:schemeClr val="tx1"/>
                </a:solidFill>
                <a:effectLst/>
                <a:latin typeface="+mn-lt"/>
                <a:ea typeface="+mn-ea"/>
                <a:cs typeface="+mn-cs"/>
              </a:rPr>
              <a:t> who will be taking some time to give us an overview of the initiative to join Ariba Network using Light Accounts. &lt;&lt;Buyer</a:t>
            </a:r>
            <a:r>
              <a:rPr lang="en-US" sz="1200" kern="1200" baseline="0" dirty="0">
                <a:solidFill>
                  <a:schemeClr val="tx1"/>
                </a:solidFill>
                <a:effectLst/>
                <a:latin typeface="+mn-lt"/>
                <a:ea typeface="+mn-ea"/>
                <a:cs typeface="+mn-cs"/>
              </a:rPr>
              <a:t> Rep.&gt;&gt;</a:t>
            </a:r>
            <a:r>
              <a:rPr lang="en-US" sz="1200" dirty="0"/>
              <a:t>?</a:t>
            </a:r>
            <a:r>
              <a:rPr lang="en-US" sz="1200" b="1" kern="1200" dirty="0">
                <a:solidFill>
                  <a:schemeClr val="tx1"/>
                </a:solidFill>
                <a:effectLst/>
                <a:latin typeface="+mn-lt"/>
                <a:ea typeface="+mn-ea"/>
                <a:cs typeface="+mn-cs"/>
              </a:rPr>
              <a:t>[&gt;]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3</a:t>
            </a:fld>
            <a:endParaRPr lang="en-US" dirty="0"/>
          </a:p>
        </p:txBody>
      </p:sp>
    </p:spTree>
    <p:extLst>
      <p:ext uri="{BB962C8B-B14F-4D97-AF65-F5344CB8AC3E}">
        <p14:creationId xmlns:p14="http://schemas.microsoft.com/office/powerpoint/2010/main" val="3290967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accent1"/>
              </a:buClr>
              <a:buSzTx/>
              <a:buFontTx/>
              <a:buNone/>
              <a:tabLst/>
              <a:defRPr/>
            </a:pPr>
            <a:r>
              <a:rPr lang="en-US" sz="1200" b="0" kern="1200" baseline="0" dirty="0">
                <a:solidFill>
                  <a:schemeClr val="tx1"/>
                </a:solidFill>
                <a:effectLst/>
                <a:latin typeface="+mn-lt"/>
                <a:ea typeface="+mn-ea"/>
                <a:cs typeface="+mn-cs"/>
              </a:rPr>
              <a:t>At this time I will now pass it to &lt;&lt;Buyer Rep&gt;&gt; at &lt;&lt;Buyer Name&gt;&gt; for an overview of &lt;&lt;Buyer Name&gt;&gt;’ initiative details.  &lt;&lt;Buyer Rep&gt;&gt;?</a:t>
            </a:r>
            <a:r>
              <a:rPr lang="en-US" sz="1200" b="1" kern="1200" dirty="0">
                <a:solidFill>
                  <a:schemeClr val="tx1"/>
                </a:solidFill>
                <a:effectLst/>
                <a:latin typeface="+mn-lt"/>
                <a:ea typeface="+mn-ea"/>
                <a:cs typeface="+mn-cs"/>
              </a:rPr>
              <a:t>[&gt;] </a:t>
            </a:r>
            <a:endParaRPr lang="en-US" b="0" dirty="0">
              <a:effectLst/>
            </a:endParaRPr>
          </a:p>
        </p:txBody>
      </p:sp>
      <p:sp>
        <p:nvSpPr>
          <p:cNvPr id="4" name="Slide Number Placeholder 3"/>
          <p:cNvSpPr>
            <a:spLocks noGrp="1"/>
          </p:cNvSpPr>
          <p:nvPr>
            <p:ph type="sldNum" sz="quarter" idx="10"/>
          </p:nvPr>
        </p:nvSpPr>
        <p:spPr/>
        <p:txBody>
          <a:bodyPr/>
          <a:lstStyle/>
          <a:p>
            <a:fld id="{23A0540A-D122-4BD9-9611-E9CA0F0265C6}" type="slidenum">
              <a:rPr lang="en-US" smtClean="0"/>
              <a:t>4</a:t>
            </a:fld>
            <a:endParaRPr lang="en-US"/>
          </a:p>
        </p:txBody>
      </p:sp>
    </p:spTree>
    <p:extLst>
      <p:ext uri="{BB962C8B-B14F-4D97-AF65-F5344CB8AC3E}">
        <p14:creationId xmlns:p14="http://schemas.microsoft.com/office/powerpoint/2010/main" val="3656102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a:t>
            </a:r>
            <a:r>
              <a:rPr lang="en-US" sz="1200" dirty="0"/>
              <a:t>&lt;Buyer Rep.&gt;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He/She</a:t>
            </a:r>
            <a:r>
              <a:rPr lang="en-US" sz="1200" kern="1200" dirty="0">
                <a:solidFill>
                  <a:schemeClr val="tx1"/>
                </a:solidFill>
                <a:effectLst/>
                <a:latin typeface="+mn-lt"/>
                <a:ea typeface="+mn-ea"/>
                <a:cs typeface="+mn-cs"/>
              </a:rPr>
              <a:t> will also be available later during the Q&amp;A session to answer any customer specific questions you might have. Now that we’ve covered the goals and expectations, let’s take some time to introduce you to Ariba Network Light Account. </a:t>
            </a:r>
            <a:r>
              <a:rPr lang="en-US" sz="1200" b="1" kern="1200" dirty="0">
                <a:solidFill>
                  <a:schemeClr val="tx1"/>
                </a:solidFill>
                <a:effectLst/>
                <a:latin typeface="+mn-lt"/>
                <a:ea typeface="+mn-ea"/>
                <a:cs typeface="+mn-cs"/>
              </a:rPr>
              <a:t>{pause}</a:t>
            </a:r>
            <a:r>
              <a:rPr lang="en-US" sz="1200" b="0" kern="1200" baseline="0" dirty="0">
                <a:solidFill>
                  <a:schemeClr val="tx1"/>
                </a:solidFill>
                <a:effectLst/>
                <a:latin typeface="+mn-lt"/>
                <a:ea typeface="+mn-ea"/>
                <a:cs typeface="+mn-cs"/>
              </a:rPr>
              <a:t>  </a:t>
            </a:r>
            <a:r>
              <a:rPr lang="en-US" dirty="0"/>
              <a:t>So,</a:t>
            </a:r>
            <a:r>
              <a:rPr lang="en-US" baseline="0" dirty="0"/>
              <a:t> you may be asking “what is light account?”</a:t>
            </a:r>
          </a:p>
          <a:p>
            <a:endParaRPr lang="en-US" baseline="0" dirty="0"/>
          </a:p>
          <a:p>
            <a:pPr marR="0" lvl="0">
              <a:spcBef>
                <a:spcPts val="0"/>
              </a:spcBef>
              <a:spcAft>
                <a:spcPts val="0"/>
              </a:spcAft>
              <a:buClr>
                <a:schemeClr val="accent1"/>
              </a:buClr>
            </a:pPr>
            <a:r>
              <a:rPr lang="en-US" sz="1200" dirty="0">
                <a:ea typeface="Times New Roman" panose="02020603050405020304" pitchFamily="18" charset="0"/>
              </a:rPr>
              <a:t>Light account on Ariba Network gives you a fast, FREE way to do business with your customer via interactive emails. Light Account helps you </a:t>
            </a:r>
            <a:r>
              <a:rPr lang="en-US" sz="1200" b="1" kern="1200" dirty="0">
                <a:solidFill>
                  <a:schemeClr val="tx1"/>
                </a:solidFill>
                <a:effectLst/>
                <a:latin typeface="+mn-lt"/>
                <a:ea typeface="+mn-ea"/>
                <a:cs typeface="+mn-cs"/>
              </a:rPr>
              <a:t>[&gt;] </a:t>
            </a:r>
            <a:r>
              <a:rPr lang="en-US" sz="1200" b="0" kern="1200" baseline="0" dirty="0">
                <a:solidFill>
                  <a:schemeClr val="tx1"/>
                </a:solidFill>
                <a:effectLst/>
                <a:latin typeface="+mn-lt"/>
                <a:ea typeface="+mn-ea"/>
                <a:cs typeface="+mn-cs"/>
              </a:rPr>
              <a:t>maximize efficiency and </a:t>
            </a:r>
            <a:r>
              <a:rPr lang="en-US" sz="1200" b="1" kern="1200" dirty="0">
                <a:solidFill>
                  <a:schemeClr val="tx1"/>
                </a:solidFill>
                <a:effectLst/>
                <a:latin typeface="+mn-lt"/>
                <a:ea typeface="+mn-ea"/>
                <a:cs typeface="+mn-cs"/>
              </a:rPr>
              <a:t>[&gt;] </a:t>
            </a:r>
            <a:r>
              <a:rPr lang="en-US" sz="1200" b="0" kern="1200" dirty="0">
                <a:solidFill>
                  <a:schemeClr val="tx1"/>
                </a:solidFill>
                <a:effectLst/>
                <a:latin typeface="+mn-lt"/>
                <a:ea typeface="+mn-ea"/>
                <a:cs typeface="+mn-cs"/>
              </a:rPr>
              <a:t>meet your customer’s expectations.</a:t>
            </a:r>
          </a:p>
          <a:p>
            <a:pPr marR="0" lvl="0">
              <a:spcBef>
                <a:spcPts val="0"/>
              </a:spcBef>
              <a:spcAft>
                <a:spcPts val="0"/>
              </a:spcAft>
              <a:buClr>
                <a:schemeClr val="accent1"/>
              </a:buClr>
            </a:pPr>
            <a:endParaRPr lang="en-US" sz="1200" b="0" kern="1200" dirty="0">
              <a:solidFill>
                <a:schemeClr val="tx1"/>
              </a:solidFill>
              <a:effectLst/>
              <a:latin typeface="+mn-lt"/>
              <a:ea typeface="+mn-ea"/>
              <a:cs typeface="+mn-cs"/>
            </a:endParaRPr>
          </a:p>
          <a:p>
            <a:pPr marR="0" lvl="0">
              <a:spcBef>
                <a:spcPts val="0"/>
              </a:spcBef>
              <a:spcAft>
                <a:spcPts val="0"/>
              </a:spcAft>
              <a:buClr>
                <a:schemeClr val="accent1"/>
              </a:buClr>
            </a:pPr>
            <a:r>
              <a:rPr lang="en-US" sz="1200" b="0" kern="1200" dirty="0">
                <a:solidFill>
                  <a:schemeClr val="tx1"/>
                </a:solidFill>
                <a:effectLst/>
                <a:latin typeface="+mn-lt"/>
                <a:ea typeface="+mn-ea"/>
                <a:cs typeface="+mn-cs"/>
              </a:rPr>
              <a:t>What does this mean for you?</a:t>
            </a:r>
          </a:p>
          <a:p>
            <a:pPr marR="0" lvl="0">
              <a:spcBef>
                <a:spcPts val="0"/>
              </a:spcBef>
              <a:spcAft>
                <a:spcPts val="0"/>
              </a:spcAft>
              <a:buClr>
                <a:schemeClr val="accent1"/>
              </a:buCl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accent1"/>
              </a:buClr>
              <a:buSzTx/>
              <a:buFontTx/>
              <a:buNone/>
              <a:tabLst/>
              <a:defRPr/>
            </a:pPr>
            <a:r>
              <a:rPr lang="en-US" sz="1200" kern="1200" dirty="0">
                <a:solidFill>
                  <a:schemeClr val="tx1"/>
                </a:solidFill>
                <a:effectLst/>
                <a:latin typeface="+mn-lt"/>
                <a:ea typeface="+mn-ea"/>
                <a:cs typeface="+mn-cs"/>
              </a:rPr>
              <a:t>Previously, without an account you had to use a one-time password for each order response, for Invoice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creation. Now, </a:t>
            </a:r>
            <a:r>
              <a:rPr lang="en-US" sz="1200" b="1" kern="1200" dirty="0">
                <a:solidFill>
                  <a:schemeClr val="tx1"/>
                </a:solidFill>
                <a:effectLst/>
                <a:latin typeface="+mn-lt"/>
                <a:ea typeface="+mn-ea"/>
                <a:cs typeface="+mn-cs"/>
              </a:rPr>
              <a:t>[&gt;]</a:t>
            </a:r>
            <a:r>
              <a:rPr lang="en-US" sz="1200" kern="1200" dirty="0">
                <a:solidFill>
                  <a:schemeClr val="tx1"/>
                </a:solidFill>
                <a:effectLst/>
                <a:latin typeface="+mn-lt"/>
                <a:ea typeface="+mn-ea"/>
                <a:cs typeface="+mn-cs"/>
              </a:rPr>
              <a:t> with Light Accounts, registration is only required once and </a:t>
            </a:r>
            <a:r>
              <a:rPr lang="en-US" sz="1200" b="1" kern="1200" dirty="0">
                <a:solidFill>
                  <a:schemeClr val="tx1"/>
                </a:solidFill>
                <a:effectLst/>
                <a:latin typeface="+mn-lt"/>
                <a:ea typeface="+mn-ea"/>
                <a:cs typeface="+mn-cs"/>
              </a:rPr>
              <a:t>[&gt;]</a:t>
            </a:r>
            <a:r>
              <a:rPr lang="en-US" sz="1200" kern="1200" dirty="0">
                <a:solidFill>
                  <a:schemeClr val="tx1"/>
                </a:solidFill>
                <a:effectLst/>
                <a:latin typeface="+mn-lt"/>
                <a:ea typeface="+mn-ea"/>
                <a:cs typeface="+mn-cs"/>
              </a:rPr>
              <a:t>eliminates multiple password validations, that can be so</a:t>
            </a:r>
            <a:r>
              <a:rPr lang="en-US" sz="1200" kern="1200" baseline="0" dirty="0">
                <a:solidFill>
                  <a:schemeClr val="tx1"/>
                </a:solidFill>
                <a:effectLst/>
                <a:latin typeface="+mn-lt"/>
                <a:ea typeface="+mn-ea"/>
                <a:cs typeface="+mn-cs"/>
              </a:rPr>
              <a:t> time consuming</a:t>
            </a:r>
            <a:r>
              <a:rPr lang="en-US" sz="1200" kern="1200" dirty="0">
                <a:solidFill>
                  <a:schemeClr val="tx1"/>
                </a:solidFill>
                <a:effectLst/>
                <a:latin typeface="+mn-lt"/>
                <a:ea typeface="+mn-ea"/>
                <a:cs typeface="+mn-cs"/>
              </a:rPr>
              <a:t>.  This will help you</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[&gt;] </a:t>
            </a:r>
            <a:r>
              <a:rPr lang="en-US" sz="1200" b="0" kern="1200" dirty="0">
                <a:solidFill>
                  <a:schemeClr val="tx1"/>
                </a:solidFill>
                <a:effectLst/>
                <a:latin typeface="+mn-lt"/>
                <a:ea typeface="+mn-ea"/>
                <a:cs typeface="+mn-cs"/>
              </a:rPr>
              <a:t>improve customer retention and relationships.</a:t>
            </a:r>
            <a:r>
              <a:rPr lang="en-US" sz="1200" b="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ypically, suppliers brought into eProcurement applications see a 15% increase in their customer retention rate.  </a:t>
            </a:r>
            <a:r>
              <a:rPr lang="en-US" sz="1200" b="0" kern="1200" baseline="0" dirty="0">
                <a:solidFill>
                  <a:schemeClr val="tx1"/>
                </a:solidFill>
                <a:effectLst/>
                <a:latin typeface="+mn-lt"/>
                <a:ea typeface="+mn-ea"/>
                <a:cs typeface="+mn-cs"/>
              </a:rPr>
              <a:t>Most importantly, you are</a:t>
            </a:r>
            <a:r>
              <a:rPr lang="en-US" sz="1200" b="1" kern="1200" dirty="0">
                <a:solidFill>
                  <a:schemeClr val="tx1"/>
                </a:solidFill>
                <a:effectLst/>
                <a:latin typeface="+mn-lt"/>
                <a:ea typeface="+mn-ea"/>
                <a:cs typeface="+mn-cs"/>
              </a:rPr>
              <a:t>[&gt;] </a:t>
            </a:r>
            <a:r>
              <a:rPr lang="en-US" sz="1200" b="0" kern="1200" dirty="0">
                <a:solidFill>
                  <a:schemeClr val="tx1"/>
                </a:solidFill>
                <a:effectLst/>
                <a:latin typeface="+mn-lt"/>
                <a:ea typeface="+mn-ea"/>
                <a:cs typeface="+mn-cs"/>
              </a:rPr>
              <a:t>gaining access to quickly transact with SAP Ariba Customers for FREE</a:t>
            </a:r>
            <a:r>
              <a:rPr lang="en-US" sz="1200" b="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
                <a:schemeClr val="accent1"/>
              </a:buClr>
              <a:buSzTx/>
              <a:buFontTx/>
              <a:buNone/>
              <a:tabLst/>
              <a:defRPr/>
            </a:pPr>
            <a:endParaRPr lang="en-US" sz="1200" b="0" kern="1200" baseline="0" dirty="0">
              <a:solidFill>
                <a:schemeClr val="tx1"/>
              </a:solidFill>
              <a:effectLst/>
              <a:latin typeface="+mn-lt"/>
              <a:ea typeface="+mn-ea"/>
              <a:cs typeface="+mn-cs"/>
            </a:endParaRPr>
          </a:p>
          <a:p>
            <a:pPr marR="0" lvl="0">
              <a:spcBef>
                <a:spcPts val="0"/>
              </a:spcBef>
              <a:spcAft>
                <a:spcPts val="0"/>
              </a:spcAft>
              <a:buClr>
                <a:schemeClr val="accent1"/>
              </a:buClr>
            </a:pPr>
            <a:endParaRPr lang="en-US" sz="1200" b="0" dirty="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5</a:t>
            </a:fld>
            <a:endParaRPr lang="en-US"/>
          </a:p>
        </p:txBody>
      </p:sp>
    </p:spTree>
    <p:extLst>
      <p:ext uri="{BB962C8B-B14F-4D97-AF65-F5344CB8AC3E}">
        <p14:creationId xmlns:p14="http://schemas.microsoft.com/office/powerpoint/2010/main" val="270386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r>
              <a:rPr lang="en-US" baseline="0" dirty="0"/>
              <a:t>e will now review your next steps and how you will proceed after today’s Summit ends </a:t>
            </a:r>
            <a:r>
              <a:rPr lang="en-US" sz="1200" b="1" kern="1200" dirty="0">
                <a:solidFill>
                  <a:schemeClr val="tx1"/>
                </a:solidFill>
                <a:effectLst/>
                <a:latin typeface="+mn-lt"/>
                <a:ea typeface="+mn-ea"/>
                <a:cs typeface="+mn-cs"/>
              </a:rPr>
              <a:t>[&gt;]</a:t>
            </a:r>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7</a:t>
            </a:fld>
            <a:endParaRPr lang="en-US"/>
          </a:p>
        </p:txBody>
      </p:sp>
    </p:spTree>
    <p:extLst>
      <p:ext uri="{BB962C8B-B14F-4D97-AF65-F5344CB8AC3E}">
        <p14:creationId xmlns:p14="http://schemas.microsoft.com/office/powerpoint/2010/main" val="375429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have 4 key steps to be set-up with an Ariba Network, light account.</a:t>
            </a:r>
          </a:p>
          <a:p>
            <a:endParaRPr lang="en-US" baseline="0" dirty="0"/>
          </a:p>
          <a:p>
            <a:r>
              <a:rPr lang="en-US" sz="1200" b="1" kern="1200" dirty="0">
                <a:solidFill>
                  <a:schemeClr val="tx1"/>
                </a:solidFill>
                <a:effectLst/>
                <a:latin typeface="+mn-lt"/>
                <a:ea typeface="+mn-ea"/>
                <a:cs typeface="+mn-cs"/>
              </a:rPr>
              <a:t>[&gt;] First you will receive an interactive email from your customer</a:t>
            </a:r>
          </a:p>
          <a:p>
            <a:r>
              <a:rPr lang="en-US" sz="1200" b="1" kern="1200" dirty="0">
                <a:solidFill>
                  <a:schemeClr val="tx1"/>
                </a:solidFill>
                <a:effectLst/>
                <a:latin typeface="+mn-lt"/>
                <a:ea typeface="+mn-ea"/>
                <a:cs typeface="+mn-cs"/>
              </a:rPr>
              <a:t>[&gt;] Then, you will</a:t>
            </a:r>
            <a:r>
              <a:rPr lang="en-US" sz="1200" b="1" kern="1200" baseline="0" dirty="0">
                <a:solidFill>
                  <a:schemeClr val="tx1"/>
                </a:solidFill>
                <a:effectLst/>
                <a:latin typeface="+mn-lt"/>
                <a:ea typeface="+mn-ea"/>
                <a:cs typeface="+mn-cs"/>
              </a:rPr>
              <a:t> sign up for a light account</a:t>
            </a:r>
          </a:p>
          <a:p>
            <a:r>
              <a:rPr lang="en-US" sz="1200" b="1" kern="1200" dirty="0">
                <a:solidFill>
                  <a:schemeClr val="tx1"/>
                </a:solidFill>
                <a:effectLst/>
                <a:latin typeface="+mn-lt"/>
                <a:ea typeface="+mn-ea"/>
                <a:cs typeface="+mn-cs"/>
              </a:rPr>
              <a:t>[&gt;] Next, configure</a:t>
            </a:r>
            <a:r>
              <a:rPr lang="en-US" sz="1200" b="1" kern="1200" baseline="0" dirty="0">
                <a:solidFill>
                  <a:schemeClr val="tx1"/>
                </a:solidFill>
                <a:effectLst/>
                <a:latin typeface="+mn-lt"/>
                <a:ea typeface="+mn-ea"/>
                <a:cs typeface="+mn-cs"/>
              </a:rPr>
              <a:t> your account, accept the terms of use, and register</a:t>
            </a:r>
          </a:p>
          <a:p>
            <a:r>
              <a:rPr lang="en-US" sz="1200" b="1" kern="1200" dirty="0">
                <a:solidFill>
                  <a:schemeClr val="tx1"/>
                </a:solidFill>
                <a:effectLst/>
                <a:latin typeface="+mn-lt"/>
                <a:ea typeface="+mn-ea"/>
                <a:cs typeface="+mn-cs"/>
              </a:rPr>
              <a:t>[&gt;] Finally, begin transacting with your customer using</a:t>
            </a:r>
            <a:r>
              <a:rPr lang="en-US" sz="1200" b="1" kern="1200" baseline="0" dirty="0">
                <a:solidFill>
                  <a:schemeClr val="tx1"/>
                </a:solidFill>
                <a:effectLst/>
                <a:latin typeface="+mn-lt"/>
                <a:ea typeface="+mn-ea"/>
                <a:cs typeface="+mn-cs"/>
              </a:rPr>
              <a:t> light account</a:t>
            </a:r>
          </a:p>
          <a:p>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lets watch</a:t>
            </a:r>
            <a:r>
              <a:rPr lang="en-US" baseline="0" dirty="0"/>
              <a:t> a demo on how to turn your interactive email purchase order into an invoice and send it to &lt;&lt;Buyer Name&gt;&gt; for free via Ariba Network. This video will demonstrate how to process your interactive email purchase order, how to send ship notices, how to submit order confirmations, and how to create and send an invoice. As a side note- you can re-watch this video by clicking on the link in the resource list to the right of your slide. </a:t>
            </a:r>
            <a:r>
              <a:rPr lang="en-US" sz="1200" b="1" kern="1200" dirty="0">
                <a:solidFill>
                  <a:schemeClr val="tx1"/>
                </a:solidFill>
                <a:effectLst/>
                <a:latin typeface="+mn-lt"/>
                <a:ea typeface="+mn-ea"/>
                <a:cs typeface="+mn-cs"/>
              </a:rPr>
              <a:t>[&gt;]</a:t>
            </a:r>
            <a:endParaRPr lang="en-US" sz="1200" kern="1200" dirty="0">
              <a:solidFill>
                <a:schemeClr val="tx1"/>
              </a:solidFill>
              <a:effectLst/>
              <a:latin typeface="+mn-lt"/>
              <a:ea typeface="+mn-ea"/>
              <a:cs typeface="+mn-cs"/>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8</a:t>
            </a:fld>
            <a:endParaRPr lang="en-US"/>
          </a:p>
        </p:txBody>
      </p:sp>
    </p:spTree>
    <p:extLst>
      <p:ext uri="{BB962C8B-B14F-4D97-AF65-F5344CB8AC3E}">
        <p14:creationId xmlns:p14="http://schemas.microsoft.com/office/powerpoint/2010/main" val="1687501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your</a:t>
            </a:r>
            <a:r>
              <a:rPr lang="en-US" baseline="0" dirty="0"/>
              <a:t> light account being free and simple to use, there are a few additional benefits we will discuss next. </a:t>
            </a:r>
            <a:r>
              <a:rPr lang="en-US" sz="1200" b="1" kern="1200" dirty="0">
                <a:solidFill>
                  <a:schemeClr val="tx1"/>
                </a:solidFill>
                <a:effectLst/>
                <a:latin typeface="+mn-lt"/>
                <a:ea typeface="+mn-ea"/>
                <a:cs typeface="+mn-cs"/>
              </a:rPr>
              <a:t>[&gt;]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10</a:t>
            </a:fld>
            <a:endParaRPr lang="en-US"/>
          </a:p>
        </p:txBody>
      </p:sp>
    </p:spTree>
    <p:extLst>
      <p:ext uri="{BB962C8B-B14F-4D97-AF65-F5344CB8AC3E}">
        <p14:creationId xmlns:p14="http://schemas.microsoft.com/office/powerpoint/2010/main" val="1719040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Ariba Network light account will benefit your company in many ways:</a:t>
            </a:r>
          </a:p>
          <a:p>
            <a:pPr marL="0" indent="0" eaLnBrk="0" hangingPunct="0">
              <a:spcBef>
                <a:spcPts val="600"/>
              </a:spcBef>
              <a:spcAft>
                <a:spcPts val="600"/>
              </a:spcAft>
              <a:buClr>
                <a:srgbClr val="F0AB00"/>
              </a:buClr>
              <a:buFont typeface="Wingdings" panose="05000000000000000000" pitchFamily="2" charset="2"/>
              <a:buNone/>
              <a:defRPr/>
            </a:pPr>
            <a:endParaRPr lang="en-US" sz="1200" baseline="0" dirty="0">
              <a:solidFill>
                <a:schemeClr val="tx1"/>
              </a:solidFill>
            </a:endParaRPr>
          </a:p>
          <a:p>
            <a:pPr marL="0" indent="0" eaLnBrk="0" hangingPunct="0">
              <a:spcBef>
                <a:spcPts val="600"/>
              </a:spcBef>
              <a:spcAft>
                <a:spcPts val="600"/>
              </a:spcAft>
              <a:buClr>
                <a:srgbClr val="F0AB00"/>
              </a:buClr>
              <a:buFont typeface="Wingdings" panose="05000000000000000000" pitchFamily="2" charset="2"/>
              <a:buNone/>
              <a:defRPr/>
            </a:pPr>
            <a:r>
              <a:rPr lang="en-US" sz="1200" baseline="0" dirty="0">
                <a:solidFill>
                  <a:schemeClr val="tx1"/>
                </a:solidFill>
              </a:rPr>
              <a:t>* It is </a:t>
            </a:r>
            <a:r>
              <a:rPr lang="en-US" sz="1200" dirty="0">
                <a:solidFill>
                  <a:srgbClr val="000000"/>
                </a:solidFill>
              </a:rPr>
              <a:t>FREE for all basic transactions</a:t>
            </a:r>
            <a:r>
              <a:rPr kumimoji="0" lang="en-US" sz="1200" b="0" i="0" u="none" strike="noStrike" kern="1200" cap="none" spc="0" normalizeH="0" baseline="0" noProof="0" dirty="0">
                <a:ln>
                  <a:noFill/>
                </a:ln>
                <a:solidFill>
                  <a:srgbClr val="000000"/>
                </a:solidFill>
                <a:effectLst/>
                <a:uLnTx/>
                <a:uFillTx/>
                <a:latin typeface="Arial"/>
                <a:ea typeface="+mn-ea"/>
                <a:cs typeface="+mn-cs"/>
              </a:rPr>
              <a:t> and </a:t>
            </a:r>
            <a:r>
              <a:rPr lang="en-SG" sz="1200" baseline="0" noProof="0" dirty="0">
                <a:solidFill>
                  <a:srgbClr val="000000"/>
                </a:solidFill>
                <a:latin typeface="Arial"/>
              </a:rPr>
              <a:t>y</a:t>
            </a:r>
            <a:r>
              <a:rPr lang="en-SG" sz="1200" noProof="0" dirty="0">
                <a:solidFill>
                  <a:srgbClr val="000000"/>
                </a:solidFill>
                <a:latin typeface="Arial"/>
              </a:rPr>
              <a:t>ou can C</a:t>
            </a:r>
            <a:r>
              <a:rPr kumimoji="0" lang="en-SG" sz="1200" b="0" i="0" u="none" strike="noStrike" kern="1200" cap="none" spc="0" normalizeH="0" baseline="0" noProof="0" dirty="0">
                <a:ln>
                  <a:noFill/>
                </a:ln>
                <a:solidFill>
                  <a:srgbClr val="000000"/>
                </a:solidFill>
                <a:effectLst/>
                <a:uLnTx/>
                <a:uFillTx/>
                <a:latin typeface="Arial"/>
                <a:ea typeface="+mn-ea"/>
                <a:cs typeface="+mn-cs"/>
              </a:rPr>
              <a:t>reate validated, electronic invoices</a:t>
            </a:r>
            <a:r>
              <a:rPr kumimoji="0" lang="en-SG" sz="1200" b="0" i="0" u="none" strike="noStrike" kern="1200" cap="none" spc="0" normalizeH="0" noProof="0" dirty="0">
                <a:ln>
                  <a:noFill/>
                </a:ln>
                <a:solidFill>
                  <a:srgbClr val="000000"/>
                </a:solidFill>
                <a:effectLst/>
                <a:uLnTx/>
                <a:uFillTx/>
                <a:latin typeface="Arial"/>
                <a:ea typeface="+mn-ea"/>
                <a:cs typeface="+mn-cs"/>
              </a:rPr>
              <a:t> </a:t>
            </a:r>
            <a:r>
              <a:rPr kumimoji="0" lang="en-SG" sz="1200" b="0" i="0" u="none" strike="noStrike" kern="1200" cap="none" spc="0" normalizeH="0" baseline="0" noProof="0" dirty="0">
                <a:ln>
                  <a:noFill/>
                </a:ln>
                <a:solidFill>
                  <a:srgbClr val="000000"/>
                </a:solidFill>
                <a:effectLst/>
                <a:uLnTx/>
                <a:uFillTx/>
                <a:latin typeface="Arial"/>
                <a:ea typeface="+mn-ea"/>
                <a:cs typeface="+mn-cs"/>
              </a:rPr>
              <a:t>and other business documents within seconds</a:t>
            </a:r>
          </a:p>
          <a:p>
            <a:pPr marL="0" indent="0" eaLnBrk="0" hangingPunct="0">
              <a:spcBef>
                <a:spcPts val="600"/>
              </a:spcBef>
              <a:spcAft>
                <a:spcPts val="600"/>
              </a:spcAft>
              <a:buClr>
                <a:srgbClr val="F0AB00"/>
              </a:buClr>
              <a:buFont typeface="Arial" panose="020B0604020202020204" pitchFamily="34" charset="0"/>
              <a:buNone/>
              <a:defRPr/>
            </a:pPr>
            <a:r>
              <a:rPr lang="en-US" sz="1200" dirty="0">
                <a:solidFill>
                  <a:srgbClr val="000000"/>
                </a:solidFill>
              </a:rPr>
              <a:t>* While doing this, you</a:t>
            </a:r>
            <a:r>
              <a:rPr lang="en-US" sz="1200" baseline="0" dirty="0">
                <a:solidFill>
                  <a:srgbClr val="000000"/>
                </a:solidFill>
              </a:rPr>
              <a:t> will also </a:t>
            </a:r>
            <a:r>
              <a:rPr lang="en-US" sz="1200" dirty="0">
                <a:solidFill>
                  <a:srgbClr val="000000"/>
                </a:solidFill>
              </a:rPr>
              <a:t>Improve invoice accuracy,</a:t>
            </a:r>
            <a:r>
              <a:rPr lang="en-US" sz="1200" baseline="0" dirty="0">
                <a:solidFill>
                  <a:srgbClr val="000000"/>
                </a:solidFill>
              </a:rPr>
              <a:t> </a:t>
            </a:r>
            <a:r>
              <a:rPr lang="en-US" sz="1200" dirty="0">
                <a:solidFill>
                  <a:srgbClr val="000000"/>
                </a:solidFill>
              </a:rPr>
              <a:t>get paid faster</a:t>
            </a:r>
            <a:r>
              <a:rPr kumimoji="0" lang="en-SG" sz="1200" b="0" i="0" u="none" strike="noStrike" kern="1200" cap="none" spc="0" normalizeH="0" baseline="0" noProof="0" dirty="0">
                <a:ln>
                  <a:noFill/>
                </a:ln>
                <a:solidFill>
                  <a:srgbClr val="000000"/>
                </a:solidFill>
                <a:effectLst/>
                <a:uLnTx/>
                <a:uFillTx/>
                <a:latin typeface="Arial"/>
                <a:ea typeface="+mn-ea"/>
                <a:cs typeface="+mn-cs"/>
              </a:rPr>
              <a:t> AND </a:t>
            </a:r>
            <a:r>
              <a:rPr lang="en-US" sz="1200" dirty="0">
                <a:solidFill>
                  <a:srgbClr val="000000"/>
                </a:solidFill>
              </a:rPr>
              <a:t>Receive real-time invoice status notifications</a:t>
            </a:r>
          </a:p>
          <a:p>
            <a:pPr marL="0" indent="0" eaLnBrk="0" hangingPunct="0">
              <a:spcBef>
                <a:spcPts val="600"/>
              </a:spcBef>
              <a:spcAft>
                <a:spcPts val="600"/>
              </a:spcAft>
              <a:buClr>
                <a:srgbClr val="F0AB00"/>
              </a:buClr>
              <a:buFont typeface="Arial" panose="020B0604020202020204" pitchFamily="34" charset="0"/>
              <a:buNone/>
              <a:defRPr/>
            </a:pPr>
            <a:r>
              <a:rPr lang="en-US" sz="1200" dirty="0">
                <a:solidFill>
                  <a:srgbClr val="000000"/>
                </a:solidFill>
              </a:rPr>
              <a:t>* You can Increase business with existing and future customers using Ariba Discovery</a:t>
            </a:r>
            <a:r>
              <a:rPr kumimoji="0" lang="en-SG" sz="1200" b="0" i="0" u="none" strike="noStrike" kern="1200" cap="none" spc="0" normalizeH="0" baseline="0" noProof="0" dirty="0">
                <a:ln>
                  <a:noFill/>
                </a:ln>
                <a:solidFill>
                  <a:srgbClr val="000000"/>
                </a:solidFill>
                <a:effectLst/>
                <a:uLnTx/>
                <a:uFillTx/>
                <a:latin typeface="Arial"/>
                <a:ea typeface="+mn-ea"/>
                <a:cs typeface="+mn-cs"/>
              </a:rPr>
              <a:t> and </a:t>
            </a:r>
            <a:r>
              <a:rPr lang="en-US" sz="1200" dirty="0"/>
              <a:t>Promote your company to other customers on Ariba Network</a:t>
            </a:r>
          </a:p>
          <a:p>
            <a:pPr marL="0" indent="0" eaLnBrk="0" hangingPunct="0">
              <a:spcBef>
                <a:spcPts val="600"/>
              </a:spcBef>
              <a:spcAft>
                <a:spcPts val="600"/>
              </a:spcAft>
              <a:buClr>
                <a:srgbClr val="F0AB00"/>
              </a:buClr>
              <a:buFont typeface="Wingdings" panose="05000000000000000000" pitchFamily="2" charset="2"/>
              <a:buNone/>
              <a:defRPr/>
            </a:pPr>
            <a:r>
              <a:rPr lang="en-US" sz="1200" dirty="0"/>
              <a:t>* Both</a:t>
            </a:r>
            <a:r>
              <a:rPr lang="en-US" sz="1200" baseline="0" dirty="0"/>
              <a:t> </a:t>
            </a:r>
            <a:r>
              <a:rPr lang="en-US" sz="1200" dirty="0"/>
              <a:t>Email notifications and online downloads provide access to invoices for your local archiving</a:t>
            </a:r>
          </a:p>
          <a:p>
            <a:pPr marL="0" marR="0" lvl="0" indent="0" algn="l" defTabSz="1088776" rtl="0" eaLnBrk="0" fontAlgn="auto" latinLnBrk="0" hangingPunct="0">
              <a:lnSpc>
                <a:spcPct val="100000"/>
              </a:lnSpc>
              <a:spcBef>
                <a:spcPts val="600"/>
              </a:spcBef>
              <a:spcAft>
                <a:spcPts val="600"/>
              </a:spcAft>
              <a:buClr>
                <a:srgbClr val="F0AB00"/>
              </a:buClr>
              <a:buSzPct val="100000"/>
              <a:buFont typeface="Wingdings" panose="05000000000000000000" pitchFamily="2" charset="2"/>
              <a:buNone/>
              <a:tabLst/>
              <a:defRPr/>
            </a:pPr>
            <a:r>
              <a:rPr lang="en-US" sz="1200" dirty="0">
                <a:solidFill>
                  <a:srgbClr val="000000"/>
                </a:solidFill>
                <a:latin typeface="Arial"/>
              </a:rPr>
              <a:t>* Finally, you’ll Enjoy a</a:t>
            </a:r>
            <a:r>
              <a:rPr kumimoji="0" lang="en-US" sz="1200" b="0" i="0" u="none" strike="noStrike" kern="1200" cap="none" spc="0" normalizeH="0" baseline="0" noProof="0" dirty="0">
                <a:ln>
                  <a:noFill/>
                </a:ln>
                <a:solidFill>
                  <a:srgbClr val="000000"/>
                </a:solidFill>
                <a:effectLst/>
                <a:uLnTx/>
                <a:uFillTx/>
                <a:latin typeface="Arial"/>
                <a:ea typeface="+mn-ea"/>
                <a:cs typeface="+mn-cs"/>
              </a:rPr>
              <a:t> single, unified user experience </a:t>
            </a:r>
            <a:r>
              <a:rPr kumimoji="0" lang="de-DE" sz="1200" b="0" i="0" u="none" strike="noStrike" kern="1200" cap="none" spc="0" normalizeH="0" baseline="0" noProof="0" dirty="0" err="1">
                <a:ln>
                  <a:noFill/>
                </a:ln>
                <a:solidFill>
                  <a:srgbClr val="000000"/>
                </a:solidFill>
                <a:effectLst/>
                <a:uLnTx/>
                <a:uFillTx/>
                <a:latin typeface="Arial"/>
                <a:ea typeface="+mn-ea"/>
                <a:cs typeface="+mn-cs"/>
              </a:rPr>
              <a:t>using</a:t>
            </a:r>
            <a:r>
              <a:rPr kumimoji="0" lang="de-DE" sz="1200" b="0" i="0" u="none" strike="noStrike" kern="1200" cap="none" spc="0" normalizeH="0" baseline="0" noProof="0" dirty="0">
                <a:ln>
                  <a:noFill/>
                </a:ln>
                <a:solidFill>
                  <a:srgbClr val="000000"/>
                </a:solidFill>
                <a:effectLst/>
                <a:uLnTx/>
                <a:uFillTx/>
                <a:latin typeface="Arial"/>
                <a:ea typeface="+mn-ea"/>
                <a:cs typeface="+mn-cs"/>
              </a:rPr>
              <a:t> </a:t>
            </a:r>
            <a:r>
              <a:rPr kumimoji="0" lang="de-DE" sz="1200" b="0" i="0" u="none" strike="noStrike" kern="1200" cap="none" spc="0" normalizeH="0" baseline="0" noProof="0" dirty="0" err="1">
                <a:ln>
                  <a:noFill/>
                </a:ln>
                <a:solidFill>
                  <a:srgbClr val="000000"/>
                </a:solidFill>
                <a:effectLst/>
                <a:uLnTx/>
                <a:uFillTx/>
                <a:latin typeface="Arial"/>
                <a:ea typeface="+mn-ea"/>
                <a:cs typeface="+mn-cs"/>
              </a:rPr>
              <a:t>one</a:t>
            </a:r>
            <a:r>
              <a:rPr kumimoji="0" lang="en-SG" sz="1200" b="0" i="0" u="none" strike="noStrike" kern="1200" cap="none" spc="0" normalizeH="0" baseline="0" noProof="0" dirty="0">
                <a:ln>
                  <a:noFill/>
                </a:ln>
                <a:solidFill>
                  <a:srgbClr val="000000"/>
                </a:solidFill>
                <a:effectLst/>
                <a:uLnTx/>
                <a:uFillTx/>
                <a:latin typeface="Arial"/>
                <a:ea typeface="+mn-ea"/>
                <a:cs typeface="+mn-cs"/>
              </a:rPr>
              <a:t> account for </a:t>
            </a:r>
            <a:r>
              <a:rPr lang="en-SG" sz="1200" dirty="0">
                <a:solidFill>
                  <a:srgbClr val="000000"/>
                </a:solidFill>
                <a:latin typeface="Arial"/>
              </a:rPr>
              <a:t>order </a:t>
            </a:r>
            <a:r>
              <a:rPr lang="en-SG" sz="1200" dirty="0" err="1">
                <a:solidFill>
                  <a:srgbClr val="000000"/>
                </a:solidFill>
                <a:latin typeface="Arial"/>
              </a:rPr>
              <a:t>fulfillment</a:t>
            </a:r>
            <a:r>
              <a:rPr kumimoji="0" lang="en-SG" sz="1200" b="0" i="0" u="none" strike="noStrike" kern="1200" cap="none" spc="0" normalizeH="0" baseline="0" noProof="0" dirty="0">
                <a:ln>
                  <a:noFill/>
                </a:ln>
                <a:solidFill>
                  <a:srgbClr val="000000"/>
                </a:solidFill>
                <a:effectLst/>
                <a:uLnTx/>
                <a:uFillTx/>
                <a:latin typeface="Arial"/>
                <a:ea typeface="+mn-ea"/>
              </a:rPr>
              <a:t>, selling, and mobile</a:t>
            </a:r>
            <a:r>
              <a:rPr kumimoji="0" lang="en-SG" sz="1200" b="0" i="0" u="none" strike="noStrike" kern="1200" cap="none" spc="0" normalizeH="0" noProof="0" dirty="0">
                <a:ln>
                  <a:noFill/>
                </a:ln>
                <a:solidFill>
                  <a:srgbClr val="000000"/>
                </a:solidFill>
                <a:effectLst/>
                <a:uLnTx/>
                <a:uFillTx/>
                <a:latin typeface="Arial"/>
                <a:ea typeface="+mn-ea"/>
              </a:rPr>
              <a:t> access </a:t>
            </a:r>
            <a:r>
              <a:rPr lang="en-US" sz="1200" b="1" kern="1200" dirty="0">
                <a:solidFill>
                  <a:schemeClr val="tx1"/>
                </a:solidFill>
                <a:effectLst/>
                <a:latin typeface="+mn-lt"/>
                <a:ea typeface="+mn-ea"/>
                <a:cs typeface="+mn-cs"/>
              </a:rPr>
              <a:t>[&gt;]</a:t>
            </a:r>
            <a:endParaRPr lang="en-US" sz="1200" kern="1200" dirty="0">
              <a:solidFill>
                <a:schemeClr val="tx1"/>
              </a:solidFill>
              <a:effectLst/>
              <a:latin typeface="+mn-lt"/>
              <a:ea typeface="+mn-ea"/>
              <a:cs typeface="+mn-cs"/>
            </a:endParaRPr>
          </a:p>
          <a:p>
            <a:pPr marL="0" marR="0" lvl="0" indent="0" algn="l" defTabSz="1088776" rtl="0" eaLnBrk="0" fontAlgn="auto" latinLnBrk="0" hangingPunct="0">
              <a:lnSpc>
                <a:spcPct val="100000"/>
              </a:lnSpc>
              <a:spcBef>
                <a:spcPts val="600"/>
              </a:spcBef>
              <a:spcAft>
                <a:spcPts val="600"/>
              </a:spcAft>
              <a:buClr>
                <a:srgbClr val="F0AB00"/>
              </a:buClr>
              <a:buSzPct val="100000"/>
              <a:buFont typeface="Wingdings" panose="05000000000000000000" pitchFamily="2" charset="2"/>
              <a:buNone/>
              <a:tabLst/>
              <a:defRPr/>
            </a:pPr>
            <a:endParaRPr kumimoji="0" lang="en-SG" sz="1200" b="0" i="0" u="none" strike="noStrike" kern="1200" cap="none" spc="0" normalizeH="0" baseline="0" noProof="0" dirty="0">
              <a:ln>
                <a:noFill/>
              </a:ln>
              <a:solidFill>
                <a:srgbClr val="000000"/>
              </a:solidFill>
              <a:effectLst/>
              <a:uLnTx/>
              <a:uFillTx/>
              <a:latin typeface="Arial"/>
              <a:ea typeface="+mn-ea"/>
            </a:endParaRPr>
          </a:p>
          <a:p>
            <a:endParaRPr lang="en-US" dirty="0"/>
          </a:p>
        </p:txBody>
      </p:sp>
      <p:sp>
        <p:nvSpPr>
          <p:cNvPr id="4" name="Slide Number Placeholder 3"/>
          <p:cNvSpPr>
            <a:spLocks noGrp="1"/>
          </p:cNvSpPr>
          <p:nvPr>
            <p:ph type="sldNum" sz="quarter" idx="10"/>
          </p:nvPr>
        </p:nvSpPr>
        <p:spPr/>
        <p:txBody>
          <a:bodyPr/>
          <a:lstStyle/>
          <a:p>
            <a:fld id="{23A0540A-D122-4BD9-9611-E9CA0F0265C6}" type="slidenum">
              <a:rPr lang="en-US" smtClean="0"/>
              <a:t>11</a:t>
            </a:fld>
            <a:endParaRPr lang="en-US"/>
          </a:p>
        </p:txBody>
      </p:sp>
    </p:spTree>
    <p:extLst>
      <p:ext uri="{BB962C8B-B14F-4D97-AF65-F5344CB8AC3E}">
        <p14:creationId xmlns:p14="http://schemas.microsoft.com/office/powerpoint/2010/main" val="5475757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global.sap.com/corporate-en/legal/copyright/index.epx"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sap.com/corporate-de/legal/copyright/index.epx"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p:bg>
      <p:bgRef idx="1001">
        <a:schemeClr val="bg1"/>
      </p:bgRef>
    </p:bg>
    <p:spTree>
      <p:nvGrpSpPr>
        <p:cNvPr id="1" name=""/>
        <p:cNvGrpSpPr/>
        <p:nvPr/>
      </p:nvGrpSpPr>
      <p:grpSpPr>
        <a:xfrm>
          <a:off x="0" y="0"/>
          <a:ext cx="0" cy="0"/>
          <a:chOff x="0" y="0"/>
          <a:chExt cx="0" cy="0"/>
        </a:xfrm>
      </p:grpSpPr>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CONFIDENTIAL</a:t>
            </a:r>
            <a:endParaRPr lang="en-US" sz="900" b="0" dirty="0"/>
          </a:p>
        </p:txBody>
      </p:sp>
      <p:sp>
        <p:nvSpPr>
          <p:cNvPr id="19" name="Speaker"/>
          <p:cNvSpPr>
            <a:spLocks noGrp="1"/>
          </p:cNvSpPr>
          <p:nvPr userDrawn="1">
            <p:ph type="subTitle" idx="1" hasCustomPrompt="1"/>
          </p:nvPr>
        </p:nvSpPr>
        <p:spPr bwMode="black">
          <a:xfrm>
            <a:off x="288000" y="5130489"/>
            <a:ext cx="10899174"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3" name="Presentation 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1188800"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a:t>
            </a:r>
          </a:p>
        </p:txBody>
      </p:sp>
      <p:grpSp>
        <p:nvGrpSpPr>
          <p:cNvPr id="2" name="Hero Motion Band" descr="Three rectangles on the roght side of the image&#10;1. SAP Gold 60%&#10;2. SAP Gold 30%&#10;3. SAP Gold" title="Hero Motion Band"/>
          <p:cNvGrpSpPr/>
          <p:nvPr userDrawn="1"/>
        </p:nvGrpSpPr>
        <p:grpSpPr>
          <a:xfrm>
            <a:off x="9171173" y="0"/>
            <a:ext cx="3024002" cy="3430006"/>
            <a:chOff x="9171173" y="0"/>
            <a:chExt cx="3024002" cy="3430006"/>
          </a:xfrm>
        </p:grpSpPr>
        <p:sp>
          <p:nvSpPr>
            <p:cNvPr id="17" name="Rectangle SAP Gold"/>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12" name="SAP Logo" descr="SAP Logo" titl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pic>
        <p:nvPicPr>
          <p:cNvPr id="11" name="SAP Ariba Logo" descr="SAP Ariba Logo" title="SAP Arib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8000" y="3646672"/>
            <a:ext cx="1108174" cy="216000"/>
          </a:xfrm>
          <a:prstGeom prst="rect">
            <a:avLst/>
          </a:prstGeom>
        </p:spPr>
      </p:pic>
    </p:spTree>
    <p:extLst>
      <p:ext uri="{BB962C8B-B14F-4D97-AF65-F5344CB8AC3E}">
        <p14:creationId xmlns:p14="http://schemas.microsoft.com/office/powerpoint/2010/main" val="2452717617"/>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505" userDrawn="1">
          <p15:clr>
            <a:srgbClr val="FBAE40"/>
          </p15:clr>
        </p15:guide>
        <p15:guide id="2" orient="horz" pos="4144" userDrawn="1">
          <p15:clr>
            <a:srgbClr val="FBAE40"/>
          </p15:clr>
        </p15:guide>
        <p15:guide id="3" orient="horz" pos="2162" userDrawn="1">
          <p15:clr>
            <a:srgbClr val="FBAE40"/>
          </p15:clr>
        </p15:guide>
        <p15:guide id="4" pos="181"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guide id="9" pos="70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0481451"/>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866416376"/>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504941297"/>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727667599"/>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1019"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80594478"/>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932785900"/>
      </p:ext>
    </p:extLst>
  </p:cSld>
  <p:clrMapOvr>
    <a:masterClrMapping/>
  </p:clrMapOvr>
  <p:extLst mod="1">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and 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928401980"/>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133" userDrawn="1">
          <p15:clr>
            <a:srgbClr val="FBAE40"/>
          </p15:clr>
        </p15:guide>
        <p15:guide id="5" orient="horz" pos="3204" userDrawn="1">
          <p15:clr>
            <a:srgbClr val="FBAE40"/>
          </p15:clr>
        </p15:guide>
        <p15:guide id="6" pos="736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252000"/>
            <a:ext cx="4068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04001" y="504000"/>
            <a:ext cx="709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25020262"/>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9"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252000"/>
            <a:ext cx="6097587"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04001" y="504000"/>
            <a:ext cx="511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552787710"/>
      </p:ext>
    </p:extLst>
  </p:cSld>
  <p:clrMapOvr>
    <a:masterClrMapping/>
  </p:clrMapOvr>
  <p:extLst mod="1">
    <p:ext uri="{DCECCB84-F9BA-43D5-87BE-67443E8EF086}">
      <p15:sldGuideLst xmlns:p15="http://schemas.microsoft.com/office/powerpoint/2012/main">
        <p15:guide id="1" pos="3841"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3538" userDrawn="1">
          <p15:clr>
            <a:srgbClr val="FBAE40"/>
          </p15:clr>
        </p15:guide>
        <p15:guide id="7" pos="31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with motion band"/>
          <p:cNvSpPr>
            <a:spLocks noGrp="1"/>
          </p:cNvSpPr>
          <p:nvPr>
            <p:ph type="pic" sz="quarter" idx="10" hasCustomPrompt="1"/>
          </p:nvPr>
        </p:nvSpPr>
        <p:spPr bwMode="gray">
          <a:xfrm>
            <a:off x="1" y="252000"/>
            <a:ext cx="12195175"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190104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p:bg>
      <p:bgRef idx="1001">
        <a:schemeClr val="bg1"/>
      </p:bgRef>
    </p:bg>
    <p:spTree>
      <p:nvGrpSpPr>
        <p:cNvPr id="1" name=""/>
        <p:cNvGrpSpPr/>
        <p:nvPr/>
      </p:nvGrpSpPr>
      <p:grpSpPr>
        <a:xfrm>
          <a:off x="0" y="0"/>
          <a:ext cx="0" cy="0"/>
          <a:chOff x="0" y="0"/>
          <a:chExt cx="0" cy="0"/>
        </a:xfrm>
      </p:grpSpPr>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CONFIDENTIAL</a:t>
            </a:r>
            <a:endParaRPr lang="en-US" sz="900" b="0" dirty="0"/>
          </a:p>
        </p:txBody>
      </p:sp>
      <p:sp>
        <p:nvSpPr>
          <p:cNvPr id="19" name="Speaker"/>
          <p:cNvSpPr>
            <a:spLocks noGrp="1"/>
          </p:cNvSpPr>
          <p:nvPr userDrawn="1">
            <p:ph type="subTitle" idx="1" hasCustomPrompt="1"/>
          </p:nvPr>
        </p:nvSpPr>
        <p:spPr bwMode="black">
          <a:xfrm>
            <a:off x="288000" y="5130489"/>
            <a:ext cx="109008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3" name="Presentation Title"/>
          <p:cNvSpPr>
            <a:spLocks noGrp="1"/>
          </p:cNvSpPr>
          <p:nvPr>
            <p:ph type="title" hasCustomPrompt="1"/>
          </p:nvPr>
        </p:nvSpPr>
        <p:spPr>
          <a:xfrm>
            <a:off x="288000" y="4024430"/>
            <a:ext cx="109008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sp>
        <p:nvSpPr>
          <p:cNvPr id="5" name="Title image (illustration scene art)"/>
          <p:cNvSpPr>
            <a:spLocks noGrp="1"/>
          </p:cNvSpPr>
          <p:nvPr>
            <p:ph type="pic" sz="quarter" idx="12" hasCustomPrompt="1"/>
          </p:nvPr>
        </p:nvSpPr>
        <p:spPr>
          <a:xfrm>
            <a:off x="1" y="0"/>
            <a:ext cx="12195175" cy="3430006"/>
          </a:xfrm>
          <a:noFill/>
        </p:spPr>
        <p:txBody>
          <a:bodyPr tIns="504000"/>
          <a:lstStyle>
            <a:lvl1pPr algn="ctr">
              <a:defRPr sz="1600">
                <a:solidFill>
                  <a:schemeClr val="tx1"/>
                </a:solidFill>
              </a:defRPr>
            </a:lvl1pPr>
          </a:lstStyle>
          <a:p>
            <a:r>
              <a:rPr lang="en-US" dirty="0"/>
              <a:t>Click to insert illustration</a:t>
            </a:r>
          </a:p>
        </p:txBody>
      </p:sp>
      <p:pic>
        <p:nvPicPr>
          <p:cNvPr id="7" name="SAP Logo" descr="SAP Logo" titl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pic>
        <p:nvPicPr>
          <p:cNvPr id="8" name="SAP Ariba Logo" descr="SAP Ariba Logo" title="SAP Arib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8000" y="3646672"/>
            <a:ext cx="1108174" cy="216000"/>
          </a:xfrm>
          <a:prstGeom prst="rect">
            <a:avLst/>
          </a:prstGeom>
        </p:spPr>
      </p:pic>
    </p:spTree>
    <p:extLst>
      <p:ext uri="{BB962C8B-B14F-4D97-AF65-F5344CB8AC3E}">
        <p14:creationId xmlns:p14="http://schemas.microsoft.com/office/powerpoint/2010/main" val="301887480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userDrawn="1">
          <p15:clr>
            <a:srgbClr val="FBAE40"/>
          </p15:clr>
        </p15:guide>
        <p15:guide id="2" pos="181" userDrawn="1">
          <p15:clr>
            <a:srgbClr val="FBAE40"/>
          </p15:clr>
        </p15:guide>
        <p15:guide id="3" orient="horz" pos="4145" userDrawn="1">
          <p15:clr>
            <a:srgbClr val="FBAE40"/>
          </p15:clr>
        </p15:guide>
        <p15:guide id="4" orient="horz" pos="2534" userDrawn="1">
          <p15:clr>
            <a:srgbClr val="FBAE40"/>
          </p15:clr>
        </p15:guide>
        <p15:guide id="5" orient="horz" pos="3164" userDrawn="1">
          <p15:clr>
            <a:srgbClr val="FBAE40"/>
          </p15:clr>
        </p15:guide>
        <p15:guide id="6" orient="horz" pos="3233" userDrawn="1">
          <p15:clr>
            <a:srgbClr val="FBAE40"/>
          </p15:clr>
        </p15:guide>
        <p15:guide id="7" orient="horz" pos="3505" userDrawn="1">
          <p15:clr>
            <a:srgbClr val="FBAE40"/>
          </p15:clr>
        </p15:guide>
        <p15:guide id="8" pos="70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3"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4" name="Classification"/>
          <p:cNvSpPr txBox="1"/>
          <p:nvPr userDrawn="1"/>
        </p:nvSpPr>
        <p:spPr bwMode="black">
          <a:xfrm>
            <a:off x="2814655" y="6559834"/>
            <a:ext cx="564257"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CONFIDENTIAL</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6"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5" name="Picture Placeholder full image"/>
          <p:cNvSpPr>
            <a:spLocks noGrp="1"/>
          </p:cNvSpPr>
          <p:nvPr>
            <p:ph type="pic" sz="quarter" idx="10" hasCustomPrompt="1"/>
          </p:nvPr>
        </p:nvSpPr>
        <p:spPr bwMode="gray">
          <a:xfrm>
            <a:off x="1" y="0"/>
            <a:ext cx="12195175" cy="6858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4139791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solidFill>
            <a:schemeClr val="tx2">
              <a:alpha val="70000"/>
            </a:schemeClr>
          </a:solid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87227243"/>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solidFill>
            <a:schemeClr val="tx2">
              <a:alpha val="70000"/>
            </a:schemeClr>
          </a:solid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86098743"/>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248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4000" y="2905487"/>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500">
                <a:solidFill>
                  <a:schemeClr val="accent1"/>
                </a:solidFill>
                <a:latin typeface="+mj-lt"/>
              </a:defRPr>
            </a:lvl1pPr>
          </a:lstStyle>
          <a:p>
            <a:r>
              <a:rPr lang="en-US" dirty="0"/>
              <a:t>Thank you.</a:t>
            </a:r>
            <a:endParaRPr lang="de-DE" dirty="0"/>
          </a:p>
        </p:txBody>
      </p:sp>
      <p:pic>
        <p:nvPicPr>
          <p:cNvPr id="5" name="SAP Logo" descr="SAP Logo" titl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00" y="5994000"/>
            <a:ext cx="1578462" cy="360000"/>
          </a:xfrm>
          <a:prstGeom prst="rect">
            <a:avLst/>
          </a:prstGeom>
        </p:spPr>
      </p:pic>
      <p:pic>
        <p:nvPicPr>
          <p:cNvPr id="6" name="SAP Ariba Logo" descr="SAP Ariba Logo" title="SAP Arib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4000" y="504000"/>
            <a:ext cx="1108174" cy="216000"/>
          </a:xfrm>
          <a:prstGeom prst="rect">
            <a:avLst/>
          </a:prstGeom>
        </p:spPr>
      </p:pic>
    </p:spTree>
    <p:extLst>
      <p:ext uri="{BB962C8B-B14F-4D97-AF65-F5344CB8AC3E}">
        <p14:creationId xmlns:p14="http://schemas.microsoft.com/office/powerpoint/2010/main" val="781090314"/>
      </p:ext>
    </p:extLst>
  </p:cSld>
  <p:clrMapOvr>
    <a:overrideClrMapping bg1="lt1" tx1="dk1" bg2="lt2" tx2="dk2" accent1="accent1" accent2="accent2" accent3="accent3" accent4="accent4" accent5="accent5" accent6="accent6" hlink="hlink" folHlink="folHlink"/>
  </p:clrMapOvr>
  <p:hf sldNum="0" hdr="0" ftr="0" dt="0"/>
  <p:extLst mod="1">
    <p:ext uri="{DCECCB84-F9BA-43D5-87BE-67443E8EF086}">
      <p15:sldGuideLst xmlns:p15="http://schemas.microsoft.com/office/powerpoint/2012/main">
        <p15:guide id="1" pos="7364" userDrawn="1">
          <p15:clr>
            <a:srgbClr val="FBAE40"/>
          </p15:clr>
        </p15:guide>
        <p15:guide id="2" orient="horz" pos="924"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Copyright information"/>
          <p:cNvSpPr txBox="1"/>
          <p:nvPr/>
        </p:nvSpPr>
        <p:spPr bwMode="black">
          <a:xfrm>
            <a:off x="503999" y="1620000"/>
            <a:ext cx="11185200" cy="3323987"/>
          </a:xfrm>
          <a:prstGeom prst="rect">
            <a:avLst/>
          </a:prstGeom>
          <a:noFill/>
        </p:spPr>
        <p:txBody>
          <a:bodyPr wrap="square" lIns="0" tIns="0" rIns="0" bIns="0" rtlCol="0">
            <a:spAutoFit/>
          </a:bodyPr>
          <a:lstStyle/>
          <a:p>
            <a:pPr>
              <a:spcBef>
                <a:spcPts val="1200"/>
              </a:spcBef>
            </a:pPr>
            <a:r>
              <a:rPr lang="en-US" sz="11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1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of other software vendors. National product specifications may vary.</a:t>
            </a:r>
          </a:p>
          <a:p>
            <a:pPr>
              <a:spcBef>
                <a:spcPts val="1200"/>
              </a:spcBef>
            </a:pPr>
            <a:r>
              <a:rPr lang="en-US" sz="11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a:spcBef>
                <a:spcPts val="1200"/>
              </a:spcBef>
            </a:pPr>
            <a:r>
              <a:rPr lang="en-US" sz="11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1100" kern="1200" baseline="0" dirty="0">
                <a:solidFill>
                  <a:schemeClr val="tx1"/>
                </a:solidFill>
                <a:latin typeface="Arial"/>
                <a:ea typeface="Arial Unicode MS" panose="020B0604020202020204" pitchFamily="34" charset="-128"/>
                <a:cs typeface="+mn-cs"/>
              </a:rPr>
              <a:t> </a:t>
            </a:r>
            <a:r>
              <a:rPr lang="en-US" sz="11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1200"/>
              </a:spcBef>
            </a:pPr>
            <a:r>
              <a:rPr lang="en-US" sz="11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in Germany and other countries. All other product and service names mentioned are the trademarks of their respective companies.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See </a:t>
            </a:r>
            <a:r>
              <a:rPr lang="en-US" sz="1100" kern="1200" dirty="0">
                <a:solidFill>
                  <a:schemeClr val="tx2"/>
                </a:solidFill>
                <a:latin typeface="Arial"/>
                <a:ea typeface="Arial Unicode MS" panose="020B0604020202020204" pitchFamily="34" charset="-128"/>
                <a:cs typeface="+mn-cs"/>
                <a:hlinkClick r:id="rId2"/>
              </a:rPr>
              <a:t>http://global.sap.com/corporate-en/legal/copyright/index.epx</a:t>
            </a:r>
            <a:r>
              <a:rPr lang="en-US" sz="1100" kern="1200" dirty="0">
                <a:solidFill>
                  <a:schemeClr val="tx2"/>
                </a:solidFill>
                <a:latin typeface="Arial"/>
                <a:ea typeface="Arial Unicode MS" panose="020B0604020202020204" pitchFamily="34" charset="-128"/>
                <a:cs typeface="+mn-cs"/>
              </a:rPr>
              <a:t> </a:t>
            </a:r>
            <a:r>
              <a:rPr lang="en-US" sz="1100" kern="1200" dirty="0">
                <a:solidFill>
                  <a:schemeClr val="tx1"/>
                </a:solidFill>
                <a:latin typeface="Arial"/>
                <a:ea typeface="Arial Unicode MS" panose="020B0604020202020204" pitchFamily="34" charset="-128"/>
                <a:cs typeface="+mn-cs"/>
              </a:rPr>
              <a:t>for additional trademark information and notices.</a:t>
            </a:r>
          </a:p>
        </p:txBody>
      </p:sp>
      <p:sp>
        <p:nvSpPr>
          <p:cNvPr id="3" name="Headline Copyright english"/>
          <p:cNvSpPr txBox="1"/>
          <p:nvPr userDrawn="1"/>
        </p:nvSpPr>
        <p:spPr>
          <a:xfrm>
            <a:off x="504001" y="719834"/>
            <a:ext cx="8740726" cy="369332"/>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2400" b="0" noProof="0" dirty="0"/>
              <a:t>© 2018 SAP SE or an SAP affiliate company. All rights reserved.</a:t>
            </a:r>
            <a:endParaRPr lang="de-DE" sz="2400" kern="0" dirty="0" err="1">
              <a:ea typeface="Arial Unicode MS" pitchFamily="34" charset="-128"/>
              <a:cs typeface="Arial Unicode MS" pitchFamily="34" charset="-128"/>
            </a:endParaRPr>
          </a:p>
        </p:txBody>
      </p:sp>
      <p:grpSp>
        <p:nvGrpSpPr>
          <p:cNvPr id="10" name="Group 9"/>
          <p:cNvGrpSpPr/>
          <p:nvPr userDrawn="1"/>
        </p:nvGrpSpPr>
        <p:grpSpPr>
          <a:xfrm>
            <a:off x="0" y="0"/>
            <a:ext cx="12195175" cy="251942"/>
            <a:chOff x="0" y="0"/>
            <a:chExt cx="12195175" cy="251942"/>
          </a:xfrm>
        </p:grpSpPr>
        <p:sp>
          <p:nvSpPr>
            <p:cNvPr id="11"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2" name="Secondary Motion Band"/>
            <p:cNvGrpSpPr/>
            <p:nvPr userDrawn="1"/>
          </p:nvGrpSpPr>
          <p:grpSpPr>
            <a:xfrm>
              <a:off x="10682127" y="0"/>
              <a:ext cx="1513048" cy="251942"/>
              <a:chOff x="10682127" y="0"/>
              <a:chExt cx="1513048" cy="252000"/>
            </a:xfrm>
          </p:grpSpPr>
          <p:sp>
            <p:nvSpPr>
              <p:cNvPr id="13"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4"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451925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4" name="Copyright information"/>
          <p:cNvSpPr txBox="1"/>
          <p:nvPr userDrawn="1"/>
        </p:nvSpPr>
        <p:spPr bwMode="black">
          <a:xfrm>
            <a:off x="504000" y="1620000"/>
            <a:ext cx="11185200" cy="3830931"/>
          </a:xfrm>
          <a:prstGeom prst="rect">
            <a:avLst/>
          </a:prstGeom>
          <a:noFill/>
        </p:spPr>
        <p:txBody>
          <a:bodyPr wrap="square" lIns="0" tIns="0" rIns="0" bIns="0" rtlCol="0">
            <a:spAutoFit/>
          </a:bodyPr>
          <a:lstStyle/>
          <a:p>
            <a:pPr>
              <a:spcBef>
                <a:spcPts val="1200"/>
              </a:spcBef>
            </a:pPr>
            <a:r>
              <a:rPr lang="de-DE" sz="11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1200"/>
              </a:spcBef>
            </a:pPr>
            <a:r>
              <a:rPr lang="de-DE" sz="11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1200"/>
              </a:spcBef>
            </a:pPr>
            <a:r>
              <a:rPr lang="de-DE" sz="11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ihre Konzernunternehmen übernehmen keinerlei Haftung oder Gewährleistung für Fehler oder Unvollständigkeiten in dieser Publikation.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1200"/>
              </a:spcBef>
            </a:pPr>
            <a:r>
              <a:rPr lang="de-DE" sz="11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1200"/>
              </a:spcBef>
            </a:pPr>
            <a:r>
              <a:rPr lang="de-DE" sz="11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(oder von einem SAP-Konzernunternehmen) in Deutschland und verschiedenen anderen Ländern weltweit. Alle anderen Namen von Produkten und Dienstleistungen sind Marken der jeweiligen Firmen.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Zusätzliche Informationen zur Marke und Vermerke finden Sie auf der Seite </a:t>
            </a:r>
            <a:r>
              <a:rPr lang="de-DE" sz="1100" kern="1200" noProof="0" dirty="0">
                <a:solidFill>
                  <a:schemeClr val="tx1"/>
                </a:solidFill>
                <a:effectLst/>
                <a:latin typeface="Arial"/>
                <a:ea typeface="+mn-ea"/>
                <a:cs typeface="+mn-cs"/>
                <a:hlinkClick r:id="rId2"/>
              </a:rPr>
              <a:t>http://www.sap.com/corporate-de/legal/copyright/index.epx</a:t>
            </a:r>
            <a:endParaRPr lang="de-DE" sz="1100" kern="1200" noProof="0" dirty="0">
              <a:solidFill>
                <a:schemeClr val="tx1"/>
              </a:solidFill>
              <a:effectLst/>
              <a:latin typeface="Arial"/>
              <a:ea typeface="+mn-ea"/>
              <a:cs typeface="+mn-cs"/>
            </a:endParaRPr>
          </a:p>
        </p:txBody>
      </p:sp>
      <p:sp>
        <p:nvSpPr>
          <p:cNvPr id="10" name="Headline Copyright german"/>
          <p:cNvSpPr txBox="1"/>
          <p:nvPr userDrawn="1"/>
        </p:nvSpPr>
        <p:spPr>
          <a:xfrm>
            <a:off x="504001" y="719834"/>
            <a:ext cx="10796097" cy="369332"/>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2400" b="0" noProof="0" dirty="0"/>
              <a:t>© </a:t>
            </a:r>
            <a:r>
              <a:rPr lang="de-DE" sz="2400" b="0" noProof="0" dirty="0"/>
              <a:t>2018 SAP SE oder ein SAP-Konzernunternehmen. Alle Rechte vorbehalten.</a:t>
            </a:r>
            <a:endParaRPr lang="de-DE" sz="2400" kern="0" dirty="0" err="1">
              <a:ea typeface="Arial Unicode MS" pitchFamily="34" charset="-128"/>
              <a:cs typeface="Arial Unicode MS" pitchFamily="34" charset="-128"/>
            </a:endParaRPr>
          </a:p>
        </p:txBody>
      </p:sp>
      <p:grpSp>
        <p:nvGrpSpPr>
          <p:cNvPr id="11" name="Group 10"/>
          <p:cNvGrpSpPr/>
          <p:nvPr userDrawn="1"/>
        </p:nvGrpSpPr>
        <p:grpSpPr>
          <a:xfrm>
            <a:off x="0" y="0"/>
            <a:ext cx="12195175" cy="251942"/>
            <a:chOff x="0" y="0"/>
            <a:chExt cx="12195175" cy="251942"/>
          </a:xfrm>
        </p:grpSpPr>
        <p:sp>
          <p:nvSpPr>
            <p:cNvPr id="12"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3" name="Secondary Motion Band"/>
            <p:cNvGrpSpPr/>
            <p:nvPr userDrawn="1"/>
          </p:nvGrpSpPr>
          <p:grpSpPr>
            <a:xfrm>
              <a:off x="10682127" y="0"/>
              <a:ext cx="1513048" cy="251942"/>
              <a:chOff x="10682127" y="0"/>
              <a:chExt cx="1513048" cy="252000"/>
            </a:xfrm>
          </p:grpSpPr>
          <p:sp>
            <p:nvSpPr>
              <p:cNvPr id="14"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6"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1911862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Cover with illustration scene art">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8000" y="3646672"/>
            <a:ext cx="1108174" cy="216000"/>
          </a:xfrm>
          <a:prstGeom prst="rect">
            <a:avLst/>
          </a:prstGeom>
        </p:spPr>
      </p:pic>
      <p:sp>
        <p:nvSpPr>
          <p:cNvPr id="5" name="Cover Image Placeholder"/>
          <p:cNvSpPr>
            <a:spLocks noGrp="1"/>
          </p:cNvSpPr>
          <p:nvPr>
            <p:ph type="pic" sz="quarter" idx="12" hasCustomPrompt="1"/>
          </p:nvPr>
        </p:nvSpPr>
        <p:spPr>
          <a:xfrm>
            <a:off x="1" y="0"/>
            <a:ext cx="12195175" cy="3430006"/>
          </a:xfrm>
          <a:noFill/>
        </p:spPr>
        <p:txBody>
          <a:bodyPr tIns="504000"/>
          <a:lstStyle>
            <a:lvl1pPr algn="ctr">
              <a:defRPr sz="1600">
                <a:solidFill>
                  <a:schemeClr val="tx1"/>
                </a:solidFill>
              </a:defRPr>
            </a:lvl1pPr>
          </a:lstStyle>
          <a:p>
            <a:r>
              <a:rPr lang="en-US" dirty="0"/>
              <a:t>Click to insert illustration scene art</a:t>
            </a:r>
          </a:p>
        </p:txBody>
      </p:sp>
      <p:sp>
        <p:nvSpPr>
          <p:cNvPr id="13" name="Classification"/>
          <p:cNvSpPr txBox="1"/>
          <p:nvPr userDrawn="1"/>
        </p:nvSpPr>
        <p:spPr>
          <a:xfrm>
            <a:off x="288001" y="5769668"/>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19" name="Speaker"/>
          <p:cNvSpPr>
            <a:spLocks noGrp="1"/>
          </p:cNvSpPr>
          <p:nvPr userDrawn="1">
            <p:ph type="subTitle" idx="1" hasCustomPrompt="1"/>
          </p:nvPr>
        </p:nvSpPr>
        <p:spPr bwMode="gray">
          <a:xfrm>
            <a:off x="288000" y="5130491"/>
            <a:ext cx="10900800"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20" name="Presentation Title"/>
          <p:cNvSpPr>
            <a:spLocks noGrp="1"/>
          </p:cNvSpPr>
          <p:nvPr userDrawn="1">
            <p:ph type="body" sz="quarter" idx="14" hasCustomPrompt="1"/>
          </p:nvPr>
        </p:nvSpPr>
        <p:spPr>
          <a:xfrm>
            <a:off x="288000" y="4024430"/>
            <a:ext cx="10899174" cy="997196"/>
          </a:xfrm>
        </p:spPr>
        <p:txBody>
          <a:bodyPr wrap="square">
            <a:spAutoFit/>
          </a:bodyPr>
          <a:lstStyle>
            <a:lvl1pPr>
              <a:lnSpc>
                <a:spcPct val="90000"/>
              </a:lnSpc>
              <a:spcBef>
                <a:spcPts val="0"/>
              </a:spcBef>
              <a:defRPr sz="3599" b="1" baseline="0"/>
            </a:lvl1pPr>
          </a:lstStyle>
          <a:p>
            <a:pPr lvl="0"/>
            <a:r>
              <a:rPr lang="en-US" dirty="0"/>
              <a:t>Presentation Title </a:t>
            </a:r>
            <a:br>
              <a:rPr lang="en-US" dirty="0"/>
            </a:br>
            <a:r>
              <a:rPr lang="en-US" dirty="0"/>
              <a:t>Goes Here and Here.</a:t>
            </a:r>
          </a:p>
        </p:txBody>
      </p:sp>
    </p:spTree>
    <p:extLst>
      <p:ext uri="{BB962C8B-B14F-4D97-AF65-F5344CB8AC3E}">
        <p14:creationId xmlns:p14="http://schemas.microsoft.com/office/powerpoint/2010/main" val="1869983632"/>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hit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CONFIDENTIAL</a:t>
            </a:r>
            <a:endParaRPr lang="en-US" sz="900" b="0" dirty="0"/>
          </a:p>
        </p:txBody>
      </p:sp>
      <p:sp>
        <p:nvSpPr>
          <p:cNvPr id="6" name="Speaker"/>
          <p:cNvSpPr>
            <a:spLocks noGrp="1"/>
          </p:cNvSpPr>
          <p:nvPr userDrawn="1">
            <p:ph type="subTitle" idx="1" hasCustomPrompt="1"/>
          </p:nvPr>
        </p:nvSpPr>
        <p:spPr bwMode="black">
          <a:xfrm>
            <a:off x="288000" y="4268503"/>
            <a:ext cx="8595171"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4" name="Presentation Title"/>
          <p:cNvSpPr>
            <a:spLocks noGrp="1"/>
          </p:cNvSpPr>
          <p:nvPr>
            <p:ph type="title" hasCustomPrompt="1"/>
          </p:nvPr>
        </p:nvSpPr>
        <p:spPr>
          <a:xfrm>
            <a:off x="288000" y="2706317"/>
            <a:ext cx="85968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grpSp>
        <p:nvGrpSpPr>
          <p:cNvPr id="2" name="Hero Motion Band"/>
          <p:cNvGrpSpPr/>
          <p:nvPr userDrawn="1"/>
        </p:nvGrpSpPr>
        <p:grpSpPr>
          <a:xfrm>
            <a:off x="9171173" y="0"/>
            <a:ext cx="3024002" cy="6858000"/>
            <a:chOff x="9171173" y="0"/>
            <a:chExt cx="3024002" cy="6855990"/>
          </a:xfrm>
        </p:grpSpPr>
        <p:sp>
          <p:nvSpPr>
            <p:cNvPr id="17" name="Rectangle SAP Gold"/>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10" name="SAP Logo" descr="SAP Logo" titl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pic>
        <p:nvPicPr>
          <p:cNvPr id="11" name="SAP Ariba Logo" descr="SAP Ariba Logo" title="SAP Arib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8000" y="1880235"/>
            <a:ext cx="1108174" cy="216000"/>
          </a:xfrm>
          <a:prstGeom prst="rect">
            <a:avLst/>
          </a:prstGeom>
        </p:spPr>
      </p:pic>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6" pos="559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4855" y="963000"/>
            <a:ext cx="4932000" cy="4932000"/>
          </a:xfrm>
        </p:spPr>
        <p:txBody>
          <a:bodyPr/>
          <a:lstStyle/>
          <a:p>
            <a:r>
              <a:rPr lang="en-US"/>
              <a:t>Click icon to add picture</a:t>
            </a:r>
            <a:endParaRPr lang="de-DE" dirty="0"/>
          </a:p>
        </p:txBody>
      </p:sp>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CONFIDENTIAL</a:t>
            </a:r>
            <a:endParaRPr lang="en-US" sz="900" b="0" dirty="0"/>
          </a:p>
        </p:txBody>
      </p:sp>
      <p:sp>
        <p:nvSpPr>
          <p:cNvPr id="6" name="Speaker"/>
          <p:cNvSpPr>
            <a:spLocks noGrp="1"/>
          </p:cNvSpPr>
          <p:nvPr userDrawn="1">
            <p:ph type="subTitle" idx="1" hasCustomPrompt="1"/>
          </p:nvPr>
        </p:nvSpPr>
        <p:spPr bwMode="black">
          <a:xfrm>
            <a:off x="288001" y="4268503"/>
            <a:ext cx="637343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8" name="Presentation Title"/>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pic>
        <p:nvPicPr>
          <p:cNvPr id="9" name="SAP Logo" descr="SAP Logo" titl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pic>
        <p:nvPicPr>
          <p:cNvPr id="10" name="SAP Ariba Logo" descr="SAP Ariba Logo" title="SAP Arib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8000" y="1880235"/>
            <a:ext cx="1108174" cy="216000"/>
          </a:xfrm>
          <a:prstGeom prst="rect">
            <a:avLst/>
          </a:prstGeom>
        </p:spPr>
      </p:pic>
    </p:spTree>
    <p:extLst>
      <p:ext uri="{BB962C8B-B14F-4D97-AF65-F5344CB8AC3E}">
        <p14:creationId xmlns:p14="http://schemas.microsoft.com/office/powerpoint/2010/main" val="3048046299"/>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pos="4196"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859360619"/>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109527874"/>
      </p:ext>
    </p:extLst>
  </p:cSld>
  <p:clrMapOvr>
    <a:overrideClrMapping bg1="lt1" tx1="dk1" bg2="lt2" tx2="dk2" accent1="accent1" accent2="accent2" accent3="accent3" accent4="accent4" accent5="accent5" accent6="accent6" hlink="hlink" folHlink="folHlink"/>
  </p:clrMapOvr>
  <p:hf sldNum="0" hdr="0" ftr="0" dt="0"/>
  <p:extLst mod="1">
    <p:ext uri="{DCECCB84-F9BA-43D5-87BE-67443E8EF086}">
      <p15:sldGuideLst xmlns:p15="http://schemas.microsoft.com/office/powerpoint/2012/main">
        <p15:guide id="1" pos="317"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008985274"/>
      </p:ext>
    </p:extLst>
  </p:cSld>
  <p:clrMapOvr>
    <a:overrideClrMapping bg1="lt1" tx1="dk1" bg2="lt2" tx2="dk2" accent1="accent1" accent2="accent2" accent3="accent3" accent4="accent4" accent5="accent5" accent6="accent6" hlink="hlink" folHlink="folHlink"/>
  </p:clrMapOvr>
  <p:hf sldNum="0" hdr="0" ftr="0" dt="0"/>
  <p:extLst mod="1">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17"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66743634"/>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29332223"/>
      </p:ext>
    </p:extLst>
  </p:cSld>
  <p:clrMapOvr>
    <a:masterClrMapping/>
  </p:clrMapOvr>
  <p:extLst mod="1">
    <p:ext uri="{DCECCB84-F9BA-43D5-87BE-67443E8EF086}">
      <p15:sldGuideLst xmlns:p15="http://schemas.microsoft.com/office/powerpoint/2012/main">
        <p15:guide id="1" pos="316" userDrawn="1">
          <p15:clr>
            <a:srgbClr val="FBAE40"/>
          </p15:clr>
        </p15:guide>
        <p15:guide id="2" orient="horz" pos="3991"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101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1" name="Classification"/>
          <p:cNvSpPr txBox="1"/>
          <p:nvPr userDrawn="1"/>
        </p:nvSpPr>
        <p:spPr bwMode="black">
          <a:xfrm>
            <a:off x="2814655" y="6559834"/>
            <a:ext cx="564257"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CONFIDENTIAL</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4" name="Group 3"/>
          <p:cNvGrpSpPr/>
          <p:nvPr userDrawn="1"/>
        </p:nvGrpSpPr>
        <p:grpSpPr>
          <a:xfrm>
            <a:off x="0" y="0"/>
            <a:ext cx="12195175" cy="251942"/>
            <a:chOff x="0" y="0"/>
            <a:chExt cx="12195175" cy="251942"/>
          </a:xfrm>
        </p:grpSpPr>
        <p:sp>
          <p:nvSpPr>
            <p:cNvPr id="12"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9" name="Secondary Motion Band"/>
            <p:cNvGrpSpPr/>
            <p:nvPr userDrawn="1"/>
          </p:nvGrpSpPr>
          <p:grpSpPr>
            <a:xfrm>
              <a:off x="10682127" y="0"/>
              <a:ext cx="1513048" cy="251942"/>
              <a:chOff x="10682127" y="0"/>
              <a:chExt cx="1513048" cy="252000"/>
            </a:xfrm>
          </p:grpSpPr>
          <p:sp>
            <p:nvSpPr>
              <p:cNvPr id="16"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7"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
        <p:nvSpPr>
          <p:cNvPr id="5" name="hc" descr=" "/>
          <p:cNvSpPr txBox="1"/>
          <p:nvPr userDrawn="1"/>
        </p:nvSpPr>
        <p:spPr>
          <a:xfrm>
            <a:off x="0" y="0"/>
            <a:ext cx="12195175" cy="130805"/>
          </a:xfrm>
          <a:prstGeom prst="rect">
            <a:avLst/>
          </a:prstGeom>
          <a:noFill/>
        </p:spPr>
        <p:txBody>
          <a:bodyPr vert="horz" wrap="none" lIns="0" tIns="0" rIns="0" bIns="0" rtlCol="0">
            <a:spAutoFit/>
          </a:bodyPr>
          <a:lstStyle/>
          <a:p>
            <a:pPr algn="ctr" fontAlgn="base">
              <a:spcBef>
                <a:spcPct val="50000"/>
              </a:spcBef>
              <a:spcAft>
                <a:spcPct val="0"/>
              </a:spcAft>
              <a:buClr>
                <a:srgbClr val="F0AB00"/>
              </a:buClr>
              <a:buSzPct val="80000"/>
            </a:pPr>
            <a:r>
              <a:rPr lang="en-US" sz="850" b="0" i="0" u="none" kern="0" baseline="0">
                <a:solidFill>
                  <a:srgbClr val="000000"/>
                </a:solidFill>
                <a:latin typeface="Microsoft Sans Serif" panose="020B0604020202020204" pitchFamily="34" charset="0"/>
                <a:ea typeface="Arial Unicode MS" pitchFamily="34" charset="-128"/>
                <a:cs typeface="Arial Unicode MS" pitchFamily="34" charset="-128"/>
              </a:rPr>
              <a:t> </a:t>
            </a:r>
            <a:endParaRPr lang="en-US" sz="850" b="0" i="0" u="none" kern="0" baseline="0" dirty="0" err="1">
              <a:solidFill>
                <a:srgbClr val="000000"/>
              </a:solidFill>
              <a:latin typeface="Microsoft Sans Serif" panose="020B0604020202020204" pitchFamily="34" charset="0"/>
              <a:ea typeface="Arial Unicode MS" pitchFamily="34" charset="-128"/>
              <a:cs typeface="Arial Unicode MS" pitchFamily="34" charset="-128"/>
            </a:endParaRPr>
          </a:p>
        </p:txBody>
      </p:sp>
      <p:sp>
        <p:nvSpPr>
          <p:cNvPr id="6" name="fc" descr=" "/>
          <p:cNvSpPr txBox="1"/>
          <p:nvPr userDrawn="1"/>
        </p:nvSpPr>
        <p:spPr>
          <a:xfrm>
            <a:off x="0" y="6537960"/>
            <a:ext cx="12195175" cy="130805"/>
          </a:xfrm>
          <a:prstGeom prst="rect">
            <a:avLst/>
          </a:prstGeom>
          <a:noFill/>
        </p:spPr>
        <p:txBody>
          <a:bodyPr vert="horz" wrap="none" lIns="0" tIns="0" rIns="0" bIns="0" rtlCol="0">
            <a:spAutoFit/>
          </a:bodyPr>
          <a:lstStyle/>
          <a:p>
            <a:pPr algn="ctr" fontAlgn="base">
              <a:spcBef>
                <a:spcPct val="50000"/>
              </a:spcBef>
              <a:spcAft>
                <a:spcPct val="0"/>
              </a:spcAft>
              <a:buClr>
                <a:srgbClr val="F0AB00"/>
              </a:buClr>
              <a:buSzPct val="80000"/>
            </a:pPr>
            <a:r>
              <a:rPr lang="en-US" sz="850" b="0" i="0" u="none" kern="0" baseline="0">
                <a:solidFill>
                  <a:srgbClr val="000000"/>
                </a:solidFill>
                <a:latin typeface="Microsoft Sans Serif" panose="020B0604020202020204" pitchFamily="34" charset="0"/>
                <a:ea typeface="Arial Unicode MS" pitchFamily="34" charset="-128"/>
                <a:cs typeface="Arial Unicode MS" pitchFamily="34" charset="-128"/>
              </a:rPr>
              <a:t> </a:t>
            </a:r>
            <a:endParaRPr lang="en-US" sz="850" b="0" i="0" u="none" kern="0" baseline="0" dirty="0" err="1">
              <a:solidFill>
                <a:srgbClr val="000000"/>
              </a:solidFill>
              <a:latin typeface="Microsoft Sans Serif" panose="020B0604020202020204"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2" r:id="rId1"/>
    <p:sldLayoutId id="2147483776" r:id="rId2"/>
    <p:sldLayoutId id="2147483773" r:id="rId3"/>
    <p:sldLayoutId id="2147483775" r:id="rId4"/>
    <p:sldLayoutId id="2147483741" r:id="rId5"/>
    <p:sldLayoutId id="2147483765" r:id="rId6"/>
    <p:sldLayoutId id="2147483767" r:id="rId7"/>
    <p:sldLayoutId id="2147483743" r:id="rId8"/>
    <p:sldLayoutId id="2147483774" r:id="rId9"/>
    <p:sldLayoutId id="2147483745" r:id="rId10"/>
    <p:sldLayoutId id="2147483760" r:id="rId11"/>
    <p:sldLayoutId id="2147483768" r:id="rId12"/>
    <p:sldLayoutId id="2147483769" r:id="rId13"/>
    <p:sldLayoutId id="2147483770" r:id="rId14"/>
    <p:sldLayoutId id="2147483744" r:id="rId15"/>
    <p:sldLayoutId id="2147483777" r:id="rId16"/>
    <p:sldLayoutId id="2147483757" r:id="rId17"/>
    <p:sldLayoutId id="2147483748" r:id="rId18"/>
    <p:sldLayoutId id="2147483762" r:id="rId19"/>
    <p:sldLayoutId id="2147483771" r:id="rId20"/>
    <p:sldLayoutId id="2147483763" r:id="rId21"/>
    <p:sldLayoutId id="2147483751" r:id="rId22"/>
    <p:sldLayoutId id="2147483753" r:id="rId23"/>
    <p:sldLayoutId id="2147483756" r:id="rId24"/>
    <p:sldLayoutId id="2147483740" r:id="rId25"/>
    <p:sldLayoutId id="2147483754" r:id="rId26"/>
    <p:sldLayoutId id="2147483755" r:id="rId27"/>
    <p:sldLayoutId id="2147483778" r:id="rId28"/>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itunes.apple.com/us/app/ariba-supplier-mobile/id1056749681?ls=1&amp;mt=8"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hyperlink" Target="https://play.google.com/store/apps/details?id=com.sap.ariba.min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ariba.com/ariba-network/ariba-network-for-suppliers/selling-on-ariba-network/sap-ariba-discovery"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www.ariba.com/go/discovery-pricing"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www.ariba.com/suppliers/ariba-network-fulfillment/pric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hyperlink" Target="https://support.ariba.com/ariba-network-light-account"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hyperlink" Target="mailto:AribaSupport@moog.com" TargetMode="External"/><Relationship Id="rId3" Type="http://schemas.openxmlformats.org/officeDocument/2006/relationships/image" Target="../media/image11.jpg"/><Relationship Id="rId7" Type="http://schemas.openxmlformats.org/officeDocument/2006/relationships/hyperlink" Target="mailto:MoogEnablement@moog.com"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hyperlink" Target="https://www.youtube.com/user/AribaSpendManager/videos" TargetMode="External"/><Relationship Id="rId4" Type="http://schemas.openxmlformats.org/officeDocument/2006/relationships/hyperlink" Target="http://www.ariba.com/suppliers/ariba-network-for-suppliers" TargetMode="External"/><Relationship Id="rId9"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4.xml"/><Relationship Id="rId7" Type="http://schemas.openxmlformats.org/officeDocument/2006/relationships/slide" Target="slide17.xml"/><Relationship Id="rId2" Type="http://schemas.openxmlformats.org/officeDocument/2006/relationships/slide" Target="slide2.xml"/><Relationship Id="rId1" Type="http://schemas.openxmlformats.org/officeDocument/2006/relationships/slideLayout" Target="../slideLayouts/slideLayout5.xml"/><Relationship Id="rId6" Type="http://schemas.openxmlformats.org/officeDocument/2006/relationships/slide" Target="slide14.xml"/><Relationship Id="rId5" Type="http://schemas.openxmlformats.org/officeDocument/2006/relationships/slide" Target="slide10.xml"/><Relationship Id="rId4" Type="http://schemas.openxmlformats.org/officeDocument/2006/relationships/slide" Target="slide7.xml"/><Relationship Id="rId9" Type="http://schemas.openxmlformats.org/officeDocument/2006/relationships/slide" Target="slide12.xml"/></Relationships>
</file>

<file path=ppt/slides/_rels/slide24.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4.xml"/><Relationship Id="rId7" Type="http://schemas.openxmlformats.org/officeDocument/2006/relationships/slide" Target="slide17.xml"/><Relationship Id="rId12" Type="http://schemas.openxmlformats.org/officeDocument/2006/relationships/hyperlink" Target="https://supplier-2.ariba.com/" TargetMode="External"/><Relationship Id="rId2" Type="http://schemas.openxmlformats.org/officeDocument/2006/relationships/slide" Target="slide2.xml"/><Relationship Id="rId1" Type="http://schemas.openxmlformats.org/officeDocument/2006/relationships/slideLayout" Target="../slideLayouts/slideLayout5.xml"/><Relationship Id="rId6" Type="http://schemas.openxmlformats.org/officeDocument/2006/relationships/slide" Target="slide14.xml"/><Relationship Id="rId11" Type="http://schemas.openxmlformats.org/officeDocument/2006/relationships/hyperlink" Target="https://uex.ariba.com/node/60146" TargetMode="External"/><Relationship Id="rId5" Type="http://schemas.openxmlformats.org/officeDocument/2006/relationships/slide" Target="slide10.xml"/><Relationship Id="rId10" Type="http://schemas.openxmlformats.org/officeDocument/2006/relationships/hyperlink" Target="https://supplier.ariba.com/" TargetMode="External"/><Relationship Id="rId4" Type="http://schemas.openxmlformats.org/officeDocument/2006/relationships/slide" Target="slide7.xml"/><Relationship Id="rId9" Type="http://schemas.openxmlformats.org/officeDocument/2006/relationships/slide" Target="slide1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hyperlink" Target="mailto:aribasupport@moog.com"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4.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hlinkClick r:id="rId3" action="ppaction://hlinksldjump"/>
          </p:cNvPr>
          <p:cNvPicPr>
            <a:picLocks noGrp="1" noChangeAspect="1"/>
          </p:cNvPicPr>
          <p:nvPr>
            <p:ph type="pic" sz="quarter" idx="12"/>
          </p:nvPr>
        </p:nvPicPr>
        <p:blipFill>
          <a:blip r:embed="rId4"/>
          <a:srcRect t="3112" b="3112"/>
          <a:stretch>
            <a:fillRect/>
          </a:stretch>
        </p:blipFill>
        <p:spPr/>
      </p:pic>
      <p:sp>
        <p:nvSpPr>
          <p:cNvPr id="7" name="object 5">
            <a:hlinkClick r:id="rId3" action="ppaction://hlinksldjump"/>
          </p:cNvPr>
          <p:cNvSpPr/>
          <p:nvPr/>
        </p:nvSpPr>
        <p:spPr>
          <a:xfrm>
            <a:off x="1587" y="5057180"/>
            <a:ext cx="12191999" cy="509270"/>
          </a:xfrm>
          <a:custGeom>
            <a:avLst/>
            <a:gdLst/>
            <a:ahLst/>
            <a:cxnLst/>
            <a:rect l="l" t="t" r="r" b="b"/>
            <a:pathLst>
              <a:path w="8648700" h="509270">
                <a:moveTo>
                  <a:pt x="0" y="508889"/>
                </a:moveTo>
                <a:lnTo>
                  <a:pt x="8648700" y="508889"/>
                </a:lnTo>
                <a:lnTo>
                  <a:pt x="8648700" y="0"/>
                </a:lnTo>
                <a:lnTo>
                  <a:pt x="0" y="0"/>
                </a:lnTo>
                <a:lnTo>
                  <a:pt x="0" y="508889"/>
                </a:lnTo>
                <a:close/>
              </a:path>
            </a:pathLst>
          </a:custGeom>
          <a:solidFill>
            <a:srgbClr val="EFAB00"/>
          </a:solidFill>
        </p:spPr>
        <p:txBody>
          <a:bodyPr wrap="square" lIns="0" tIns="0" rIns="0" bIns="0" rtlCol="0"/>
          <a:lstStyle/>
          <a:p>
            <a:endParaRPr dirty="0">
              <a:solidFill>
                <a:prstClr val="black"/>
              </a:solidFill>
              <a:latin typeface="Calibri"/>
            </a:endParaRPr>
          </a:p>
        </p:txBody>
      </p:sp>
      <p:sp>
        <p:nvSpPr>
          <p:cNvPr id="8" name="object 7">
            <a:hlinkClick r:id="rId3" action="ppaction://hlinksldjump"/>
          </p:cNvPr>
          <p:cNvSpPr/>
          <p:nvPr/>
        </p:nvSpPr>
        <p:spPr>
          <a:xfrm>
            <a:off x="1588" y="3965616"/>
            <a:ext cx="12191999" cy="1091565"/>
          </a:xfrm>
          <a:custGeom>
            <a:avLst/>
            <a:gdLst/>
            <a:ahLst/>
            <a:cxnLst/>
            <a:rect l="l" t="t" r="r" b="b"/>
            <a:pathLst>
              <a:path w="8658225" h="1091564">
                <a:moveTo>
                  <a:pt x="0" y="1091564"/>
                </a:moveTo>
                <a:lnTo>
                  <a:pt x="8658225" y="1091564"/>
                </a:lnTo>
                <a:lnTo>
                  <a:pt x="8658225" y="0"/>
                </a:lnTo>
                <a:lnTo>
                  <a:pt x="0" y="0"/>
                </a:lnTo>
                <a:lnTo>
                  <a:pt x="0" y="1091564"/>
                </a:lnTo>
                <a:close/>
              </a:path>
            </a:pathLst>
          </a:custGeom>
          <a:solidFill>
            <a:schemeClr val="tx2">
              <a:alpha val="74900"/>
            </a:schemeClr>
          </a:solidFill>
        </p:spPr>
        <p:txBody>
          <a:bodyPr wrap="square" lIns="0" tIns="0" rIns="0" bIns="0" rtlCol="0"/>
          <a:lstStyle/>
          <a:p>
            <a:endParaRPr dirty="0">
              <a:solidFill>
                <a:prstClr val="black"/>
              </a:solidFill>
              <a:latin typeface="Calibri"/>
            </a:endParaRPr>
          </a:p>
        </p:txBody>
      </p:sp>
      <p:sp>
        <p:nvSpPr>
          <p:cNvPr id="9" name="object 8"/>
          <p:cNvSpPr txBox="1">
            <a:spLocks/>
          </p:cNvSpPr>
          <p:nvPr/>
        </p:nvSpPr>
        <p:spPr>
          <a:xfrm>
            <a:off x="154242" y="4154867"/>
            <a:ext cx="10181318" cy="689291"/>
          </a:xfrm>
          <a:prstGeom prst="rect">
            <a:avLst/>
          </a:prstGeom>
        </p:spPr>
        <p:txBody>
          <a:bodyPr vert="horz" wrap="square" lIns="0" tIns="12065" rIns="0" bIns="0" rtlCol="0">
            <a:spAutoFit/>
          </a:bodyPr>
          <a:lstStyle>
            <a:lvl1pPr>
              <a:defRPr sz="1550" b="1" i="0">
                <a:solidFill>
                  <a:schemeClr val="tx1"/>
                </a:solidFill>
                <a:latin typeface="BentonSans Bold"/>
                <a:ea typeface="+mj-ea"/>
                <a:cs typeface="BentonSans Bold"/>
              </a:defRPr>
            </a:lvl1pPr>
          </a:lstStyle>
          <a:p>
            <a:pPr marL="12700">
              <a:spcBef>
                <a:spcPts val="95"/>
              </a:spcBef>
            </a:pPr>
            <a:r>
              <a:rPr lang="en-US" sz="4400" b="0" kern="0" spc="-5" dirty="0">
                <a:latin typeface="Arial" panose="020B0604020202020204" pitchFamily="34" charset="0"/>
                <a:cs typeface="Arial" panose="020B0604020202020204" pitchFamily="34" charset="0"/>
              </a:rPr>
              <a:t>Moog Inc.</a:t>
            </a:r>
            <a:endParaRPr lang="en-US" sz="4400" kern="0" dirty="0">
              <a:latin typeface="Arial" panose="020B0604020202020204" pitchFamily="34" charset="0"/>
              <a:cs typeface="Arial" panose="020B0604020202020204" pitchFamily="34" charset="0"/>
            </a:endParaRPr>
          </a:p>
        </p:txBody>
      </p:sp>
      <p:sp>
        <p:nvSpPr>
          <p:cNvPr id="10" name="object 8"/>
          <p:cNvSpPr txBox="1">
            <a:spLocks/>
          </p:cNvSpPr>
          <p:nvPr/>
        </p:nvSpPr>
        <p:spPr>
          <a:xfrm>
            <a:off x="154242" y="5037421"/>
            <a:ext cx="7056529" cy="504625"/>
          </a:xfrm>
          <a:prstGeom prst="rect">
            <a:avLst/>
          </a:prstGeom>
        </p:spPr>
        <p:txBody>
          <a:bodyPr vert="horz" wrap="square" lIns="0" tIns="12065" rIns="0" bIns="0" rtlCol="0">
            <a:spAutoFit/>
          </a:bodyPr>
          <a:lstStyle>
            <a:lvl1pPr>
              <a:defRPr sz="1550" b="1" i="0">
                <a:solidFill>
                  <a:schemeClr val="tx1"/>
                </a:solidFill>
                <a:latin typeface="BentonSans Bold"/>
                <a:ea typeface="+mj-ea"/>
                <a:cs typeface="BentonSans Bold"/>
              </a:defRPr>
            </a:lvl1pPr>
          </a:lstStyle>
          <a:p>
            <a:pPr marL="12700">
              <a:spcBef>
                <a:spcPts val="95"/>
              </a:spcBef>
            </a:pPr>
            <a:r>
              <a:rPr lang="en-US" sz="3200" b="0" kern="0" spc="-5" dirty="0">
                <a:latin typeface="Arial" panose="020B0604020202020204" pitchFamily="34" charset="0"/>
                <a:cs typeface="Arial" panose="020B0604020202020204" pitchFamily="34" charset="0"/>
              </a:rPr>
              <a:t>Light Account Supplier Summit</a:t>
            </a:r>
            <a:endParaRPr lang="en-US" sz="3200" kern="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2302" y="6303413"/>
            <a:ext cx="1542220" cy="206214"/>
          </a:xfrm>
          <a:prstGeom prst="rect">
            <a:avLst/>
          </a:prstGeom>
        </p:spPr>
      </p:pic>
    </p:spTree>
    <p:extLst>
      <p:ext uri="{BB962C8B-B14F-4D97-AF65-F5344CB8AC3E}">
        <p14:creationId xmlns:p14="http://schemas.microsoft.com/office/powerpoint/2010/main" val="297494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042" y="2382725"/>
            <a:ext cx="11182288" cy="677108"/>
          </a:xfrm>
        </p:spPr>
        <p:txBody>
          <a:bodyPr/>
          <a:lstStyle/>
          <a:p>
            <a:r>
              <a:rPr lang="en-US" sz="6600" dirty="0"/>
              <a:t>Benefits </a:t>
            </a:r>
            <a:r>
              <a:rPr lang="en-US" sz="6600" dirty="0">
                <a:solidFill>
                  <a:schemeClr val="accent1"/>
                </a:solidFill>
              </a:rPr>
              <a:t>&amp; Value</a:t>
            </a:r>
          </a:p>
        </p:txBody>
      </p:sp>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14" y="3410498"/>
            <a:ext cx="2746044" cy="2746044"/>
          </a:xfrm>
          <a:prstGeom prst="rect">
            <a:avLst/>
          </a:prstGeom>
        </p:spPr>
      </p:pic>
    </p:spTree>
    <p:extLst>
      <p:ext uri="{BB962C8B-B14F-4D97-AF65-F5344CB8AC3E}">
        <p14:creationId xmlns:p14="http://schemas.microsoft.com/office/powerpoint/2010/main" val="3136161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grpSp>
        <p:nvGrpSpPr>
          <p:cNvPr id="61" name="Group 60"/>
          <p:cNvGrpSpPr/>
          <p:nvPr/>
        </p:nvGrpSpPr>
        <p:grpSpPr>
          <a:xfrm>
            <a:off x="5689965" y="965651"/>
            <a:ext cx="4318330" cy="1629476"/>
            <a:chOff x="563552" y="1864311"/>
            <a:chExt cx="3758981" cy="2295787"/>
          </a:xfrm>
        </p:grpSpPr>
        <p:pic>
          <p:nvPicPr>
            <p:cNvPr id="62" name="Picture 61"/>
            <p:cNvPicPr>
              <a:picLocks noChangeAspect="1"/>
            </p:cNvPicPr>
            <p:nvPr/>
          </p:nvPicPr>
          <p:blipFill rotWithShape="1">
            <a:blip r:embed="rId3">
              <a:extLst>
                <a:ext uri="{28A0092B-C50C-407E-A947-70E740481C1C}">
                  <a14:useLocalDpi xmlns:a14="http://schemas.microsoft.com/office/drawing/2010/main" val="0"/>
                </a:ext>
              </a:extLst>
            </a:blip>
            <a:srcRect l="6311" t="9605" r="9209" b="68157"/>
            <a:stretch/>
          </p:blipFill>
          <p:spPr>
            <a:xfrm>
              <a:off x="563552" y="1864311"/>
              <a:ext cx="3758981" cy="2295787"/>
            </a:xfrm>
            <a:prstGeom prst="rect">
              <a:avLst/>
            </a:prstGeom>
            <a:ln>
              <a:noFill/>
            </a:ln>
            <a:effectLst>
              <a:outerShdw blurRad="292100" dist="139700" dir="2700000" algn="tl" rotWithShape="0">
                <a:srgbClr val="333333">
                  <a:alpha val="65000"/>
                </a:srgbClr>
              </a:outerShdw>
            </a:effectLst>
          </p:spPr>
        </p:pic>
        <p:pic>
          <p:nvPicPr>
            <p:cNvPr id="63" name="Picture 62"/>
            <p:cNvPicPr>
              <a:picLocks noChangeAspect="1"/>
            </p:cNvPicPr>
            <p:nvPr/>
          </p:nvPicPr>
          <p:blipFill>
            <a:blip r:embed="rId4"/>
            <a:stretch>
              <a:fillRect/>
            </a:stretch>
          </p:blipFill>
          <p:spPr>
            <a:xfrm>
              <a:off x="609347" y="2640788"/>
              <a:ext cx="685299" cy="336304"/>
            </a:xfrm>
            <a:prstGeom prst="rect">
              <a:avLst/>
            </a:prstGeom>
            <a:ln>
              <a:noFill/>
            </a:ln>
            <a:effectLst>
              <a:outerShdw blurRad="292100" dist="139700" dir="2700000" algn="tl" rotWithShape="0">
                <a:srgbClr val="333333">
                  <a:alpha val="65000"/>
                </a:srgbClr>
              </a:outerShdw>
            </a:effectLst>
          </p:spPr>
        </p:pic>
      </p:grpSp>
      <p:pic>
        <p:nvPicPr>
          <p:cNvPr id="64" name="Picture 63"/>
          <p:cNvPicPr>
            <a:picLocks noChangeAspect="1"/>
          </p:cNvPicPr>
          <p:nvPr/>
        </p:nvPicPr>
        <p:blipFill>
          <a:blip r:embed="rId5"/>
          <a:stretch>
            <a:fillRect/>
          </a:stretch>
        </p:blipFill>
        <p:spPr>
          <a:xfrm>
            <a:off x="6136259" y="2004149"/>
            <a:ext cx="4197038" cy="2433824"/>
          </a:xfrm>
          <a:prstGeom prst="rect">
            <a:avLst/>
          </a:prstGeom>
          <a:ln>
            <a:noFill/>
          </a:ln>
          <a:effectLst>
            <a:outerShdw blurRad="292100" dist="139700" dir="2700000" algn="tl" rotWithShape="0">
              <a:srgbClr val="333333">
                <a:alpha val="65000"/>
              </a:srgbClr>
            </a:outerShdw>
          </a:effectLst>
        </p:spPr>
      </p:pic>
      <p:pic>
        <p:nvPicPr>
          <p:cNvPr id="65" name="Picture 64"/>
          <p:cNvPicPr>
            <a:picLocks noChangeAspect="1"/>
          </p:cNvPicPr>
          <p:nvPr/>
        </p:nvPicPr>
        <p:blipFill rotWithShape="1">
          <a:blip r:embed="rId6">
            <a:extLst>
              <a:ext uri="{28A0092B-C50C-407E-A947-70E740481C1C}">
                <a14:useLocalDpi xmlns:a14="http://schemas.microsoft.com/office/drawing/2010/main" val="0"/>
              </a:ext>
            </a:extLst>
          </a:blip>
          <a:srcRect b="48541"/>
          <a:stretch/>
        </p:blipFill>
        <p:spPr>
          <a:xfrm>
            <a:off x="6407079" y="3179148"/>
            <a:ext cx="3937067" cy="2576774"/>
          </a:xfrm>
          <a:prstGeom prst="rect">
            <a:avLst/>
          </a:prstGeom>
          <a:ln>
            <a:noFill/>
          </a:ln>
          <a:effectLst>
            <a:outerShdw blurRad="292100" dist="139700" dir="2700000" algn="tl" rotWithShape="0">
              <a:srgbClr val="333333">
                <a:alpha val="65000"/>
              </a:srgbClr>
            </a:outerShdw>
          </a:effectLst>
        </p:spPr>
      </p:pic>
      <p:pic>
        <p:nvPicPr>
          <p:cNvPr id="66" name="Picture 65"/>
          <p:cNvPicPr>
            <a:picLocks noChangeAspect="1"/>
          </p:cNvPicPr>
          <p:nvPr/>
        </p:nvPicPr>
        <p:blipFill rotWithShape="1">
          <a:blip r:embed="rId7"/>
          <a:srcRect r="41141" b="32357"/>
          <a:stretch/>
        </p:blipFill>
        <p:spPr>
          <a:xfrm>
            <a:off x="7702292" y="3990005"/>
            <a:ext cx="3349098" cy="2593848"/>
          </a:xfrm>
          <a:prstGeom prst="rect">
            <a:avLst/>
          </a:prstGeom>
          <a:ln>
            <a:noFill/>
          </a:ln>
          <a:effectLst>
            <a:outerShdw blurRad="292100" dist="139700" dir="2700000" algn="tl" rotWithShape="0">
              <a:srgbClr val="333333">
                <a:alpha val="65000"/>
              </a:srgbClr>
            </a:outerShdw>
          </a:effectLst>
        </p:spPr>
      </p:pic>
      <p:sp>
        <p:nvSpPr>
          <p:cNvPr id="68" name="Text Placeholder 2"/>
          <p:cNvSpPr txBox="1">
            <a:spLocks/>
          </p:cNvSpPr>
          <p:nvPr/>
        </p:nvSpPr>
        <p:spPr bwMode="gray">
          <a:xfrm>
            <a:off x="419661" y="1124061"/>
            <a:ext cx="5136721" cy="4758988"/>
          </a:xfrm>
          <a:prstGeom prst="rect">
            <a:avLst/>
          </a:prstGeom>
        </p:spPr>
        <p:txBody>
          <a:bodyPr vert="horz" lIns="0" tIns="98330" rIns="0" bIns="0" rtlCol="0">
            <a:noAutofit/>
          </a:bodyPr>
          <a:lstStyle>
            <a:lvl1pPr marL="368531" indent="-245801" algn="l" defTabSz="1088776" rtl="0" eaLnBrk="1" latinLnBrk="0" hangingPunct="1">
              <a:lnSpc>
                <a:spcPct val="100000"/>
              </a:lnSpc>
              <a:spcBef>
                <a:spcPts val="546"/>
              </a:spcBef>
              <a:buClr>
                <a:schemeClr val="accent1"/>
              </a:buClr>
              <a:buSzPct val="100000"/>
              <a:buFont typeface="Wingdings" pitchFamily="2" charset="2"/>
              <a:buChar char=""/>
              <a:defRPr sz="1600" b="0" kern="1200">
                <a:solidFill>
                  <a:schemeClr val="tx1"/>
                </a:solidFill>
                <a:latin typeface="+mn-lt"/>
                <a:ea typeface="+mn-ea"/>
                <a:cs typeface="+mn-cs"/>
              </a:defRPr>
            </a:lvl1pPr>
            <a:lvl2pPr marL="614504" indent="-245801" algn="l" defTabSz="1088776" rtl="0" eaLnBrk="1" latinLnBrk="0" hangingPunct="1">
              <a:spcBef>
                <a:spcPts val="546"/>
              </a:spcBef>
              <a:buClr>
                <a:schemeClr val="accent2"/>
              </a:buClr>
              <a:buSzPct val="100000"/>
              <a:buFont typeface="Arial" pitchFamily="34" charset="0"/>
              <a:buChar char="–"/>
              <a:defRPr sz="16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99"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5750" indent="-285750" eaLnBrk="0" hangingPunct="0">
              <a:spcBef>
                <a:spcPts val="600"/>
              </a:spcBef>
              <a:spcAft>
                <a:spcPts val="600"/>
              </a:spcAft>
              <a:buClr>
                <a:srgbClr val="F0AB00"/>
              </a:buClr>
              <a:buFont typeface="Wingdings" panose="05000000000000000000" pitchFamily="2" charset="2"/>
              <a:buChar char="Ø"/>
              <a:defRPr/>
            </a:pPr>
            <a:r>
              <a:rPr lang="en-US" sz="1800" dirty="0">
                <a:solidFill>
                  <a:srgbClr val="000000"/>
                </a:solidFill>
              </a:rPr>
              <a:t>FREE for all basic transactions</a:t>
            </a:r>
            <a:endParaRPr lang="en-US" sz="1800" dirty="0">
              <a:solidFill>
                <a:srgbClr val="000000"/>
              </a:solidFill>
              <a:latin typeface="Arial"/>
            </a:endParaRPr>
          </a:p>
          <a:p>
            <a:pPr marL="285750" indent="-285750" eaLnBrk="0" hangingPunct="0">
              <a:spcBef>
                <a:spcPts val="600"/>
              </a:spcBef>
              <a:spcAft>
                <a:spcPts val="600"/>
              </a:spcAft>
              <a:buClr>
                <a:srgbClr val="F0AB00"/>
              </a:buClr>
              <a:buFont typeface="Wingdings" panose="05000000000000000000" pitchFamily="2" charset="2"/>
              <a:buChar char="Ø"/>
              <a:defRPr/>
            </a:pPr>
            <a:r>
              <a:rPr lang="en-SG" sz="1800" dirty="0">
                <a:solidFill>
                  <a:srgbClr val="000000"/>
                </a:solidFill>
                <a:latin typeface="Arial"/>
              </a:rPr>
              <a:t>Create validated, electronic invoices and other business documents within seconds</a:t>
            </a:r>
          </a:p>
          <a:p>
            <a:pPr marL="285750" indent="-285750" eaLnBrk="0" hangingPunct="0">
              <a:spcBef>
                <a:spcPts val="600"/>
              </a:spcBef>
              <a:spcAft>
                <a:spcPts val="600"/>
              </a:spcAft>
              <a:buClr>
                <a:srgbClr val="F0AB00"/>
              </a:buClr>
              <a:buFont typeface="Wingdings" panose="05000000000000000000" pitchFamily="2" charset="2"/>
              <a:buChar char="Ø"/>
              <a:defRPr/>
            </a:pPr>
            <a:r>
              <a:rPr lang="en-US" sz="1800" dirty="0">
                <a:solidFill>
                  <a:srgbClr val="000000"/>
                </a:solidFill>
              </a:rPr>
              <a:t>Improve invoice accuracy and get paid faster</a:t>
            </a:r>
            <a:endParaRPr lang="en-SG" sz="1800" dirty="0">
              <a:solidFill>
                <a:srgbClr val="000000"/>
              </a:solidFill>
              <a:latin typeface="Arial"/>
            </a:endParaRPr>
          </a:p>
          <a:p>
            <a:pPr marL="285750" indent="-285750" eaLnBrk="0" hangingPunct="0">
              <a:spcBef>
                <a:spcPts val="600"/>
              </a:spcBef>
              <a:spcAft>
                <a:spcPts val="600"/>
              </a:spcAft>
              <a:buClr>
                <a:srgbClr val="F0AB00"/>
              </a:buClr>
              <a:buFont typeface="Wingdings" panose="05000000000000000000" pitchFamily="2" charset="2"/>
              <a:buChar char="Ø"/>
              <a:defRPr/>
            </a:pPr>
            <a:r>
              <a:rPr lang="en-US" sz="1800" dirty="0">
                <a:solidFill>
                  <a:srgbClr val="000000"/>
                </a:solidFill>
              </a:rPr>
              <a:t>Receive real-time invoice status notifications</a:t>
            </a:r>
          </a:p>
          <a:p>
            <a:pPr marL="285750" indent="-285750" eaLnBrk="0" hangingPunct="0">
              <a:spcBef>
                <a:spcPts val="600"/>
              </a:spcBef>
              <a:spcAft>
                <a:spcPts val="600"/>
              </a:spcAft>
              <a:buClr>
                <a:srgbClr val="F0AB00"/>
              </a:buClr>
              <a:buFont typeface="Wingdings" panose="05000000000000000000" pitchFamily="2" charset="2"/>
              <a:buChar char="Ø"/>
              <a:defRPr/>
            </a:pPr>
            <a:r>
              <a:rPr lang="en-US" sz="1800" dirty="0">
                <a:solidFill>
                  <a:srgbClr val="000000"/>
                </a:solidFill>
              </a:rPr>
              <a:t>Increase business with existing and future customers using Ariba Discovery</a:t>
            </a:r>
            <a:endParaRPr lang="en-SG" sz="1800" dirty="0">
              <a:solidFill>
                <a:srgbClr val="000000"/>
              </a:solidFill>
              <a:latin typeface="Arial"/>
            </a:endParaRPr>
          </a:p>
          <a:p>
            <a:pPr marL="285750" indent="-285750" eaLnBrk="0" hangingPunct="0">
              <a:spcBef>
                <a:spcPts val="600"/>
              </a:spcBef>
              <a:spcAft>
                <a:spcPts val="600"/>
              </a:spcAft>
              <a:buClr>
                <a:srgbClr val="F0AB00"/>
              </a:buClr>
              <a:buFont typeface="Wingdings" panose="05000000000000000000" pitchFamily="2" charset="2"/>
              <a:buChar char="Ø"/>
              <a:defRPr/>
            </a:pPr>
            <a:r>
              <a:rPr lang="en-US" sz="1800" dirty="0"/>
              <a:t>Promote your company to other customers on Ariba Network</a:t>
            </a:r>
          </a:p>
          <a:p>
            <a:pPr marL="285750" indent="-285750" eaLnBrk="0" hangingPunct="0">
              <a:spcBef>
                <a:spcPts val="600"/>
              </a:spcBef>
              <a:spcAft>
                <a:spcPts val="600"/>
              </a:spcAft>
              <a:buClr>
                <a:srgbClr val="F0AB00"/>
              </a:buClr>
              <a:buFont typeface="Wingdings" panose="05000000000000000000" pitchFamily="2" charset="2"/>
              <a:buChar char="Ø"/>
              <a:defRPr/>
            </a:pPr>
            <a:r>
              <a:rPr lang="en-US" sz="1800" dirty="0"/>
              <a:t>Email notification and online download provide access to invoices for your local archiving</a:t>
            </a:r>
          </a:p>
          <a:p>
            <a:pPr marL="285750" indent="-285750" eaLnBrk="0" hangingPunct="0">
              <a:spcBef>
                <a:spcPts val="600"/>
              </a:spcBef>
              <a:spcAft>
                <a:spcPts val="600"/>
              </a:spcAft>
              <a:buClr>
                <a:srgbClr val="F0AB00"/>
              </a:buClr>
              <a:buFont typeface="Wingdings" panose="05000000000000000000" pitchFamily="2" charset="2"/>
              <a:buChar char="Ø"/>
              <a:defRPr/>
            </a:pPr>
            <a:r>
              <a:rPr lang="en-US" sz="1800" dirty="0">
                <a:solidFill>
                  <a:srgbClr val="000000"/>
                </a:solidFill>
                <a:latin typeface="Arial"/>
              </a:rPr>
              <a:t>Enjoy a single, unified user experience </a:t>
            </a:r>
            <a:r>
              <a:rPr lang="de-DE" sz="1800" dirty="0">
                <a:solidFill>
                  <a:srgbClr val="000000"/>
                </a:solidFill>
                <a:latin typeface="Arial"/>
              </a:rPr>
              <a:t>using one</a:t>
            </a:r>
            <a:r>
              <a:rPr lang="en-SG" sz="1800" dirty="0">
                <a:solidFill>
                  <a:srgbClr val="000000"/>
                </a:solidFill>
                <a:latin typeface="Arial"/>
              </a:rPr>
              <a:t> account for order fulfillment, selling, and mobile access</a:t>
            </a:r>
          </a:p>
          <a:p>
            <a:pPr marL="228577" indent="-228577" eaLnBrk="0" hangingPunct="0">
              <a:spcBef>
                <a:spcPts val="600"/>
              </a:spcBef>
              <a:spcAft>
                <a:spcPts val="600"/>
              </a:spcAft>
              <a:buClr>
                <a:srgbClr val="F0AB00"/>
              </a:buClr>
              <a:defRPr/>
            </a:pPr>
            <a:endParaRPr lang="en-US" sz="1800" dirty="0">
              <a:solidFill>
                <a:srgbClr val="000000"/>
              </a:solidFill>
              <a:latin typeface="Arial"/>
            </a:endParaRPr>
          </a:p>
          <a:p>
            <a:pPr marL="0" indent="0" eaLnBrk="0" hangingPunct="0">
              <a:spcBef>
                <a:spcPts val="600"/>
              </a:spcBef>
              <a:spcAft>
                <a:spcPts val="600"/>
              </a:spcAft>
              <a:buClr>
                <a:srgbClr val="F0AB00"/>
              </a:buClr>
              <a:buNone/>
              <a:defRPr/>
            </a:pPr>
            <a:endParaRPr lang="en-US" sz="1800" dirty="0">
              <a:solidFill>
                <a:srgbClr val="000000"/>
              </a:solidFill>
              <a:latin typeface="Arial"/>
            </a:endParaRPr>
          </a:p>
          <a:p>
            <a:pPr marL="228577">
              <a:spcAft>
                <a:spcPts val="600"/>
              </a:spcAft>
              <a:buClr>
                <a:srgbClr val="F0AB00"/>
              </a:buClr>
              <a:defRPr/>
            </a:pPr>
            <a:endParaRPr lang="en-US" sz="1800" dirty="0">
              <a:solidFill>
                <a:srgbClr val="000000"/>
              </a:solidFill>
              <a:latin typeface="Arial"/>
              <a:cs typeface="Arial" charset="0"/>
            </a:endParaRPr>
          </a:p>
          <a:p>
            <a:pPr marL="0" indent="0">
              <a:spcAft>
                <a:spcPts val="600"/>
              </a:spcAft>
              <a:buClr>
                <a:srgbClr val="F0AB00"/>
              </a:buClr>
              <a:buNone/>
              <a:defRPr/>
            </a:pPr>
            <a:endParaRPr lang="en-US" sz="1800" dirty="0">
              <a:solidFill>
                <a:srgbClr val="000000"/>
              </a:solidFill>
              <a:latin typeface="Arial"/>
              <a:cs typeface="Arial" charset="0"/>
            </a:endParaRPr>
          </a:p>
          <a:p>
            <a:pPr marL="0" indent="0">
              <a:spcAft>
                <a:spcPts val="600"/>
              </a:spcAft>
              <a:buClr>
                <a:srgbClr val="F0AB00"/>
              </a:buClr>
              <a:buNone/>
              <a:defRPr/>
            </a:pPr>
            <a:endParaRPr lang="en-US" sz="1800" dirty="0">
              <a:solidFill>
                <a:srgbClr val="000000"/>
              </a:solidFill>
              <a:latin typeface="Arial"/>
              <a:cs typeface="Arial" charset="0"/>
            </a:endParaRPr>
          </a:p>
        </p:txBody>
      </p:sp>
      <p:sp>
        <p:nvSpPr>
          <p:cNvPr id="69" name="Title 3"/>
          <p:cNvSpPr>
            <a:spLocks noGrp="1"/>
          </p:cNvSpPr>
          <p:nvPr>
            <p:ph type="title"/>
          </p:nvPr>
        </p:nvSpPr>
        <p:spPr>
          <a:xfrm>
            <a:off x="188453" y="401164"/>
            <a:ext cx="11087033" cy="430887"/>
          </a:xfrm>
        </p:spPr>
        <p:txBody>
          <a:bodyPr/>
          <a:lstStyle/>
          <a:p>
            <a:r>
              <a:rPr lang="en-US" sz="2800" dirty="0"/>
              <a:t>How light account benefits YOU</a:t>
            </a:r>
          </a:p>
        </p:txBody>
      </p:sp>
    </p:spTree>
    <p:extLst>
      <p:ext uri="{BB962C8B-B14F-4D97-AF65-F5344CB8AC3E}">
        <p14:creationId xmlns:p14="http://schemas.microsoft.com/office/powerpoint/2010/main" val="1174971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sp>
        <p:nvSpPr>
          <p:cNvPr id="40" name="Title 1"/>
          <p:cNvSpPr txBox="1">
            <a:spLocks/>
          </p:cNvSpPr>
          <p:nvPr/>
        </p:nvSpPr>
        <p:spPr bwMode="gray">
          <a:xfrm>
            <a:off x="112465" y="430764"/>
            <a:ext cx="8819854" cy="430887"/>
          </a:xfrm>
          <a:prstGeom prst="rect">
            <a:avLst/>
          </a:prstGeom>
        </p:spPr>
        <p:txBody>
          <a:bodyPr vert="horz" wrap="square" lIns="0" tIns="0" rIns="0" bIns="0" rtlCol="0" anchor="t" anchorCtr="0">
            <a:spAutoFit/>
          </a:bodyPr>
          <a:lstStyle>
            <a:lvl1pPr algn="l" defTabSz="1088231" rtl="0" eaLnBrk="1" latinLnBrk="0" hangingPunct="1">
              <a:spcBef>
                <a:spcPct val="0"/>
              </a:spcBef>
              <a:buNone/>
              <a:defRPr sz="2399" b="1" kern="1200" baseline="0">
                <a:solidFill>
                  <a:schemeClr val="tx1"/>
                </a:solidFill>
                <a:latin typeface="+mj-lt"/>
                <a:ea typeface="+mj-ea"/>
                <a:cs typeface="+mj-cs"/>
              </a:defRPr>
            </a:lvl1pPr>
          </a:lstStyle>
          <a:p>
            <a:r>
              <a:rPr lang="en-US" sz="2800" dirty="0"/>
              <a:t>SAP Ariba Supplier Mobile App</a:t>
            </a:r>
            <a:endParaRPr lang="en-US" sz="2800" dirty="0">
              <a:solidFill>
                <a:schemeClr val="accent1"/>
              </a:solidFill>
            </a:endParaRPr>
          </a:p>
        </p:txBody>
      </p:sp>
      <p:sp>
        <p:nvSpPr>
          <p:cNvPr id="3" name="Rectangle 2"/>
          <p:cNvSpPr/>
          <p:nvPr/>
        </p:nvSpPr>
        <p:spPr>
          <a:xfrm>
            <a:off x="3928584" y="6190517"/>
            <a:ext cx="3525324" cy="307777"/>
          </a:xfrm>
          <a:prstGeom prst="rect">
            <a:avLst/>
          </a:prstGeom>
        </p:spPr>
        <p:txBody>
          <a:bodyPr wrap="none">
            <a:spAutoFit/>
          </a:bodyPr>
          <a:lstStyle/>
          <a:p>
            <a:r>
              <a:rPr lang="en-US" sz="1400" b="1" kern="0" dirty="0">
                <a:ea typeface="Arial Unicode MS" pitchFamily="34" charset="-128"/>
                <a:cs typeface="Arial Unicode MS" pitchFamily="34" charset="-128"/>
                <a:hlinkClick r:id="rId3"/>
              </a:rPr>
              <a:t>Apple iTunes App Store </a:t>
            </a:r>
            <a:r>
              <a:rPr lang="en-US" sz="1400" b="1" kern="0" dirty="0">
                <a:ea typeface="Arial Unicode MS" pitchFamily="34" charset="-128"/>
                <a:cs typeface="Arial Unicode MS" pitchFamily="34" charset="-128"/>
              </a:rPr>
              <a:t>or </a:t>
            </a:r>
            <a:r>
              <a:rPr lang="en-US" sz="1400" b="1" kern="0" dirty="0">
                <a:ea typeface="Arial Unicode MS" pitchFamily="34" charset="-128"/>
                <a:cs typeface="Arial Unicode MS" pitchFamily="34" charset="-128"/>
                <a:hlinkClick r:id="rId4"/>
              </a:rPr>
              <a:t>Google Play</a:t>
            </a:r>
            <a:endParaRPr lang="en-US" sz="1400" dirty="0"/>
          </a:p>
        </p:txBody>
      </p:sp>
      <p:pic>
        <p:nvPicPr>
          <p:cNvPr id="5" name="Picture 4"/>
          <p:cNvPicPr>
            <a:picLocks noChangeAspect="1"/>
          </p:cNvPicPr>
          <p:nvPr/>
        </p:nvPicPr>
        <p:blipFill>
          <a:blip r:embed="rId5"/>
          <a:stretch>
            <a:fillRect/>
          </a:stretch>
        </p:blipFill>
        <p:spPr>
          <a:xfrm>
            <a:off x="242125" y="861650"/>
            <a:ext cx="11093594" cy="4974474"/>
          </a:xfrm>
          <a:prstGeom prst="rect">
            <a:avLst/>
          </a:prstGeom>
        </p:spPr>
      </p:pic>
    </p:spTree>
    <p:extLst>
      <p:ext uri="{BB962C8B-B14F-4D97-AF65-F5344CB8AC3E}">
        <p14:creationId xmlns:p14="http://schemas.microsoft.com/office/powerpoint/2010/main" val="1658145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pic>
        <p:nvPicPr>
          <p:cNvPr id="3" name="Picture 2">
            <a:hlinkClick r:id="rId3"/>
          </p:cNvPr>
          <p:cNvPicPr>
            <a:picLocks noChangeAspect="1"/>
          </p:cNvPicPr>
          <p:nvPr/>
        </p:nvPicPr>
        <p:blipFill>
          <a:blip r:embed="rId4"/>
          <a:stretch>
            <a:fillRect/>
          </a:stretch>
        </p:blipFill>
        <p:spPr>
          <a:xfrm>
            <a:off x="2295020" y="1254779"/>
            <a:ext cx="7323495" cy="5160186"/>
          </a:xfrm>
          <a:prstGeom prst="rect">
            <a:avLst/>
          </a:prstGeom>
        </p:spPr>
      </p:pic>
      <p:sp>
        <p:nvSpPr>
          <p:cNvPr id="5" name="Title 1"/>
          <p:cNvSpPr txBox="1">
            <a:spLocks/>
          </p:cNvSpPr>
          <p:nvPr/>
        </p:nvSpPr>
        <p:spPr bwMode="gray">
          <a:xfrm>
            <a:off x="216996" y="267641"/>
            <a:ext cx="12164849" cy="861774"/>
          </a:xfrm>
          <a:prstGeom prst="rect">
            <a:avLst/>
          </a:prstGeom>
        </p:spPr>
        <p:txBody>
          <a:bodyPr vert="horz" wrap="square" lIns="0" tIns="0" rIns="0" bIns="0" rtlCol="0" anchor="t" anchorCtr="0">
            <a:spAutoFit/>
          </a:bodyPr>
          <a:lstStyle>
            <a:lvl1pPr algn="l" defTabSz="1088231" rtl="0" eaLnBrk="1" latinLnBrk="0" hangingPunct="1">
              <a:spcBef>
                <a:spcPct val="0"/>
              </a:spcBef>
              <a:buNone/>
              <a:defRPr sz="2399" b="1" kern="1200" baseline="0">
                <a:solidFill>
                  <a:schemeClr val="tx1"/>
                </a:solidFill>
                <a:latin typeface="+mj-lt"/>
                <a:ea typeface="+mj-ea"/>
                <a:cs typeface="+mj-cs"/>
              </a:defRPr>
            </a:lvl1pPr>
          </a:lstStyle>
          <a:p>
            <a:r>
              <a:rPr lang="en-US" sz="2800" dirty="0"/>
              <a:t>Ariba Discovery</a:t>
            </a:r>
          </a:p>
          <a:p>
            <a:r>
              <a:rPr lang="en-US" sz="2800" dirty="0"/>
              <a:t>Matching Suppliers to Buyers Ready to Buy </a:t>
            </a:r>
            <a:endParaRPr lang="en-US" sz="2800" dirty="0">
              <a:solidFill>
                <a:schemeClr val="accent1"/>
              </a:solidFill>
            </a:endParaRPr>
          </a:p>
        </p:txBody>
      </p:sp>
    </p:spTree>
    <p:extLst>
      <p:ext uri="{BB962C8B-B14F-4D97-AF65-F5344CB8AC3E}">
        <p14:creationId xmlns:p14="http://schemas.microsoft.com/office/powerpoint/2010/main" val="1348949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357" y="2351410"/>
            <a:ext cx="11182288" cy="677108"/>
          </a:xfrm>
        </p:spPr>
        <p:txBody>
          <a:bodyPr/>
          <a:lstStyle/>
          <a:p>
            <a:r>
              <a:rPr lang="en-US" sz="6600" dirty="0"/>
              <a:t>Upgrade</a:t>
            </a:r>
            <a:endParaRPr lang="en-US" sz="6600" dirty="0">
              <a:solidFill>
                <a:schemeClr val="accent1"/>
              </a:solidFill>
            </a:endParaRPr>
          </a:p>
        </p:txBody>
      </p:sp>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14" y="3410498"/>
            <a:ext cx="2746044" cy="2746044"/>
          </a:xfrm>
          <a:prstGeom prst="rect">
            <a:avLst/>
          </a:prstGeom>
        </p:spPr>
      </p:pic>
    </p:spTree>
    <p:extLst>
      <p:ext uri="{BB962C8B-B14F-4D97-AF65-F5344CB8AC3E}">
        <p14:creationId xmlns:p14="http://schemas.microsoft.com/office/powerpoint/2010/main" val="591375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sp>
        <p:nvSpPr>
          <p:cNvPr id="23" name="Rectangle 22"/>
          <p:cNvSpPr/>
          <p:nvPr/>
        </p:nvSpPr>
        <p:spPr bwMode="gray">
          <a:xfrm>
            <a:off x="11480400" y="6537835"/>
            <a:ext cx="265176" cy="274320"/>
          </a:xfrm>
          <a:prstGeom prst="rect">
            <a:avLst/>
          </a:prstGeom>
          <a:solidFill>
            <a:schemeClr val="bg1"/>
          </a:solidFill>
          <a:ln w="635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000" kern="0" dirty="0" err="1">
              <a:solidFill>
                <a:sysClr val="windowText" lastClr="000000"/>
              </a:solidFill>
              <a:ea typeface="Arial Unicode MS" pitchFamily="34" charset="-128"/>
              <a:cs typeface="Arial Unicode MS" pitchFamily="34" charset="-128"/>
            </a:endParaRPr>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r="44298" b="56834"/>
          <a:stretch/>
        </p:blipFill>
        <p:spPr>
          <a:xfrm>
            <a:off x="101332" y="1405289"/>
            <a:ext cx="6474942" cy="3888127"/>
          </a:xfrm>
          <a:prstGeom prst="rect">
            <a:avLst/>
          </a:prstGeom>
          <a:solidFill>
            <a:schemeClr val="bg1"/>
          </a:solidFill>
          <a:ln>
            <a:solidFill>
              <a:schemeClr val="tx1"/>
            </a:solidFill>
          </a:ln>
        </p:spPr>
      </p:pic>
      <p:sp>
        <p:nvSpPr>
          <p:cNvPr id="27" name="Rectangle 26"/>
          <p:cNvSpPr/>
          <p:nvPr/>
        </p:nvSpPr>
        <p:spPr bwMode="gray">
          <a:xfrm>
            <a:off x="3073692" y="1349916"/>
            <a:ext cx="736975" cy="376125"/>
          </a:xfrm>
          <a:prstGeom prst="rect">
            <a:avLst/>
          </a:prstGeom>
          <a:noFill/>
          <a:ln w="28575" algn="ctr">
            <a:solidFill>
              <a:schemeClr val="accent5">
                <a:lumMod val="75000"/>
              </a:schemeClr>
            </a:solidFill>
            <a:miter lim="800000"/>
            <a:headEnd/>
            <a:tailEnd/>
          </a:ln>
        </p:spPr>
        <p:txBody>
          <a:bodyPr lIns="89996" tIns="71996" rIns="89996" bIns="71996" rtlCol="0" anchor="ctr"/>
          <a:lstStyle/>
          <a:p>
            <a:pPr algn="ctr" defTabSz="1088667" fontAlgn="base">
              <a:spcBef>
                <a:spcPct val="50000"/>
              </a:spcBef>
              <a:spcAft>
                <a:spcPct val="0"/>
              </a:spcAft>
              <a:buClr>
                <a:srgbClr val="F0AB00"/>
              </a:buClr>
              <a:buSzPct val="80000"/>
            </a:pPr>
            <a:endParaRPr lang="en-US" sz="2098" kern="0" dirty="0">
              <a:solidFill>
                <a:srgbClr val="000000"/>
              </a:solidFill>
              <a:ea typeface="Arial Unicode MS" pitchFamily="34" charset="-128"/>
              <a:cs typeface="Arial Unicode MS" pitchFamily="34" charset="-128"/>
            </a:endParaRPr>
          </a:p>
        </p:txBody>
      </p:sp>
      <p:cxnSp>
        <p:nvCxnSpPr>
          <p:cNvPr id="28" name="Elbow Connector 10"/>
          <p:cNvCxnSpPr>
            <a:stCxn id="27" idx="0"/>
            <a:endCxn id="29" idx="0"/>
          </p:cNvCxnSpPr>
          <p:nvPr/>
        </p:nvCxnSpPr>
        <p:spPr>
          <a:xfrm rot="16200000" flipH="1">
            <a:off x="6176970" y="-1384876"/>
            <a:ext cx="237790" cy="5707373"/>
          </a:xfrm>
          <a:prstGeom prst="bentConnector3">
            <a:avLst>
              <a:gd name="adj1" fmla="val -96135"/>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4"/>
          <a:stretch>
            <a:fillRect/>
          </a:stretch>
        </p:blipFill>
        <p:spPr>
          <a:xfrm>
            <a:off x="6818704" y="1587705"/>
            <a:ext cx="4661697" cy="4976824"/>
          </a:xfrm>
          <a:prstGeom prst="rect">
            <a:avLst/>
          </a:prstGeom>
          <a:solidFill>
            <a:schemeClr val="tx2"/>
          </a:solidFill>
          <a:ln>
            <a:solidFill>
              <a:schemeClr val="tx1"/>
            </a:solidFill>
          </a:ln>
        </p:spPr>
      </p:pic>
      <p:sp>
        <p:nvSpPr>
          <p:cNvPr id="30" name="Rectangle 29"/>
          <p:cNvSpPr/>
          <p:nvPr/>
        </p:nvSpPr>
        <p:spPr bwMode="gray">
          <a:xfrm>
            <a:off x="8751128" y="1578378"/>
            <a:ext cx="870448" cy="326269"/>
          </a:xfrm>
          <a:prstGeom prst="rect">
            <a:avLst/>
          </a:prstGeom>
          <a:solidFill>
            <a:schemeClr val="tx2"/>
          </a:solidFill>
          <a:ln w="28575" algn="ctr">
            <a:solidFill>
              <a:srgbClr val="D4652D"/>
            </a:solidFill>
            <a:miter lim="800000"/>
            <a:headEnd/>
            <a:tailEnd/>
          </a:ln>
        </p:spPr>
        <p:txBody>
          <a:bodyPr wrap="square" lIns="18292" tIns="54877" rIns="18292" bIns="54877" rtlCol="0" anchor="ctr">
            <a:spAutoFit/>
          </a:bodyPr>
          <a:lstStyle/>
          <a:p>
            <a:pPr algn="ctr" defTabSz="1088667" fontAlgn="base">
              <a:spcBef>
                <a:spcPct val="50000"/>
              </a:spcBef>
              <a:spcAft>
                <a:spcPct val="0"/>
              </a:spcAft>
              <a:buClr>
                <a:srgbClr val="F0AB00"/>
              </a:buClr>
              <a:buSzPct val="80000"/>
            </a:pPr>
            <a:r>
              <a:rPr lang="en-US" sz="1400" kern="0" dirty="0">
                <a:solidFill>
                  <a:schemeClr val="bg1"/>
                </a:solidFill>
                <a:ea typeface="Arial Unicode MS" pitchFamily="34" charset="-128"/>
                <a:cs typeface="Arial Unicode MS" pitchFamily="34" charset="-128"/>
              </a:rPr>
              <a:t>Upgrade</a:t>
            </a:r>
          </a:p>
        </p:txBody>
      </p:sp>
      <p:sp>
        <p:nvSpPr>
          <p:cNvPr id="31" name="Title 1"/>
          <p:cNvSpPr txBox="1">
            <a:spLocks/>
          </p:cNvSpPr>
          <p:nvPr/>
        </p:nvSpPr>
        <p:spPr bwMode="gray">
          <a:xfrm>
            <a:off x="101332" y="284772"/>
            <a:ext cx="11379068" cy="559922"/>
          </a:xfrm>
          <a:prstGeom prst="rect">
            <a:avLst/>
          </a:prstGeom>
        </p:spPr>
        <p:txBody>
          <a:bodyPr vert="horz" lIns="0" tIns="0" rIns="0" bIns="0" rtlCol="0" anchor="ctr" anchorCtr="0">
            <a:noAutofit/>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r>
              <a:rPr lang="en-US" dirty="0">
                <a:solidFill>
                  <a:schemeClr val="tx1"/>
                </a:solidFill>
              </a:rPr>
              <a:t>Home Page – Upgrade to Realize the Full Value of Ariba Network</a:t>
            </a:r>
          </a:p>
        </p:txBody>
      </p:sp>
    </p:spTree>
    <p:extLst>
      <p:ext uri="{BB962C8B-B14F-4D97-AF65-F5344CB8AC3E}">
        <p14:creationId xmlns:p14="http://schemas.microsoft.com/office/powerpoint/2010/main" val="3922724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sp>
        <p:nvSpPr>
          <p:cNvPr id="31" name="Title 1"/>
          <p:cNvSpPr txBox="1">
            <a:spLocks/>
          </p:cNvSpPr>
          <p:nvPr/>
        </p:nvSpPr>
        <p:spPr bwMode="gray">
          <a:xfrm>
            <a:off x="101332" y="366247"/>
            <a:ext cx="11379068" cy="559922"/>
          </a:xfrm>
          <a:prstGeom prst="rect">
            <a:avLst/>
          </a:prstGeom>
        </p:spPr>
        <p:txBody>
          <a:bodyPr vert="horz" lIns="0" tIns="0" rIns="0" bIns="0" rtlCol="0" anchor="ctr" anchorCtr="0">
            <a:noAutofit/>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r>
              <a:rPr lang="en-US" dirty="0">
                <a:solidFill>
                  <a:schemeClr val="tx1"/>
                </a:solidFill>
              </a:rPr>
              <a:t>Light Account vs. Full-use Account on Ariba Network</a:t>
            </a:r>
          </a:p>
        </p:txBody>
      </p:sp>
      <p:graphicFrame>
        <p:nvGraphicFramePr>
          <p:cNvPr id="32" name="Table 31"/>
          <p:cNvGraphicFramePr>
            <a:graphicFrameLocks noGrp="1"/>
          </p:cNvGraphicFramePr>
          <p:nvPr>
            <p:extLst/>
          </p:nvPr>
        </p:nvGraphicFramePr>
        <p:xfrm>
          <a:off x="256486" y="926169"/>
          <a:ext cx="11223915" cy="5479674"/>
        </p:xfrm>
        <a:graphic>
          <a:graphicData uri="http://schemas.openxmlformats.org/drawingml/2006/table">
            <a:tbl>
              <a:tblPr>
                <a:tableStyleId>{2D5ABB26-0587-4C30-8999-92F81FD0307C}</a:tableStyleId>
              </a:tblPr>
              <a:tblGrid>
                <a:gridCol w="3856701">
                  <a:extLst>
                    <a:ext uri="{9D8B030D-6E8A-4147-A177-3AD203B41FA5}">
                      <a16:colId xmlns:a16="http://schemas.microsoft.com/office/drawing/2014/main" val="640433981"/>
                    </a:ext>
                  </a:extLst>
                </a:gridCol>
                <a:gridCol w="2890851">
                  <a:extLst>
                    <a:ext uri="{9D8B030D-6E8A-4147-A177-3AD203B41FA5}">
                      <a16:colId xmlns:a16="http://schemas.microsoft.com/office/drawing/2014/main" val="4147811948"/>
                    </a:ext>
                  </a:extLst>
                </a:gridCol>
                <a:gridCol w="4476363">
                  <a:extLst>
                    <a:ext uri="{9D8B030D-6E8A-4147-A177-3AD203B41FA5}">
                      <a16:colId xmlns:a16="http://schemas.microsoft.com/office/drawing/2014/main" val="3919427350"/>
                    </a:ext>
                  </a:extLst>
                </a:gridCol>
              </a:tblGrid>
              <a:tr h="263533">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algn="ctr"/>
                      <a:r>
                        <a:rPr lang="en-US" sz="1400" b="1" dirty="0">
                          <a:solidFill>
                            <a:schemeClr val="tx1"/>
                          </a:solidFill>
                          <a:effectLst/>
                        </a:rPr>
                        <a:t>Features</a:t>
                      </a:r>
                      <a:endParaRPr lang="en-US" sz="2000" b="1" dirty="0">
                        <a:solidFill>
                          <a:schemeClr val="tx1"/>
                        </a:solidFill>
                        <a:effectLst/>
                      </a:endParaRPr>
                    </a:p>
                  </a:txBody>
                  <a:tcPr marL="30065" marR="30065" marT="30065" marB="30065"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algn="ctr"/>
                      <a:r>
                        <a:rPr lang="en-US" sz="1400" b="1" dirty="0">
                          <a:solidFill>
                            <a:schemeClr val="tx1"/>
                          </a:solidFill>
                          <a:effectLst/>
                        </a:rPr>
                        <a:t>Light Account</a:t>
                      </a:r>
                      <a:endParaRPr lang="en-US" sz="2000" b="1" dirty="0">
                        <a:solidFill>
                          <a:schemeClr val="tx1"/>
                        </a:solidFill>
                        <a:effectLst/>
                      </a:endParaRPr>
                    </a:p>
                  </a:txBody>
                  <a:tcPr marL="30065" marR="30065" marT="30065" marB="30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algn="ctr"/>
                      <a:r>
                        <a:rPr lang="en-US" sz="1400" b="1" dirty="0">
                          <a:solidFill>
                            <a:schemeClr val="tx1"/>
                          </a:solidFill>
                          <a:effectLst/>
                        </a:rPr>
                        <a:t>Full-use Account</a:t>
                      </a:r>
                      <a:endParaRPr lang="en-US" sz="2000" b="1" dirty="0">
                        <a:solidFill>
                          <a:schemeClr val="tx1"/>
                        </a:solidFill>
                        <a:effectLst/>
                      </a:endParaRPr>
                    </a:p>
                  </a:txBody>
                  <a:tcPr marL="30065" marR="30065" marT="30065" marB="30065"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72212693"/>
                  </a:ext>
                </a:extLst>
              </a:tr>
              <a:tr h="234163">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lang="en-US" sz="1200" b="1" dirty="0">
                          <a:solidFill>
                            <a:schemeClr val="tx1"/>
                          </a:solidFill>
                          <a:effectLst/>
                        </a:rPr>
                        <a:t>Access</a:t>
                      </a:r>
                      <a:endParaRPr lang="en-US" sz="1800" b="1" dirty="0">
                        <a:solidFill>
                          <a:schemeClr val="tx1"/>
                        </a:solidFill>
                        <a:effectLst/>
                      </a:endParaRPr>
                    </a:p>
                  </a:txBody>
                  <a:tcPr marL="30065" marR="30065" marT="30065" marB="3006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buFont typeface="Arial" panose="020B0604020202020204" pitchFamily="34" charset="0"/>
                        <a:buNone/>
                      </a:pPr>
                      <a:r>
                        <a:rPr lang="en-US" sz="1200" dirty="0">
                          <a:solidFill>
                            <a:schemeClr val="tx1"/>
                          </a:solidFill>
                          <a:effectLst/>
                        </a:rPr>
                        <a:t>Through email notifications</a:t>
                      </a:r>
                    </a:p>
                  </a:txBody>
                  <a:tcPr marL="28862" marR="28862" marT="14431" marB="14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buFont typeface="Arial" panose="020B0604020202020204" pitchFamily="34" charset="0"/>
                        <a:buNone/>
                      </a:pPr>
                      <a:r>
                        <a:rPr lang="en-US" sz="1200" dirty="0">
                          <a:solidFill>
                            <a:schemeClr val="tx1"/>
                          </a:solidFill>
                          <a:effectLst/>
                        </a:rPr>
                        <a:t>Online dashboard</a:t>
                      </a:r>
                    </a:p>
                  </a:txBody>
                  <a:tcPr marL="28862" marR="28862" marT="14431" marB="1443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7776932"/>
                  </a:ext>
                </a:extLst>
              </a:tr>
              <a:tr h="292144">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lang="en-US" sz="1200" b="1" dirty="0">
                          <a:solidFill>
                            <a:schemeClr val="tx1"/>
                          </a:solidFill>
                          <a:effectLst/>
                        </a:rPr>
                        <a:t>Company Profile</a:t>
                      </a:r>
                      <a:endParaRPr lang="en-US" sz="1800" b="1" dirty="0">
                        <a:solidFill>
                          <a:schemeClr val="tx1"/>
                        </a:solidFill>
                        <a:effectLst/>
                      </a:endParaRPr>
                    </a:p>
                  </a:txBody>
                  <a:tcPr marL="30065" marR="30065" marT="30065" marB="3006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buFont typeface="Arial" panose="020B0604020202020204" pitchFamily="34" charset="0"/>
                        <a:buNone/>
                      </a:pPr>
                      <a:r>
                        <a:rPr lang="en-US" sz="1800" b="1" dirty="0">
                          <a:solidFill>
                            <a:schemeClr val="accent4"/>
                          </a:solidFill>
                          <a:effectLst/>
                          <a:sym typeface="Wingdings 2" panose="05020102010507070707" pitchFamily="18" charset="2"/>
                        </a:rPr>
                        <a:t></a:t>
                      </a:r>
                      <a:endParaRPr lang="en-US" sz="1800" b="1" dirty="0">
                        <a:solidFill>
                          <a:schemeClr val="accent4"/>
                        </a:solidFill>
                        <a:effectLst/>
                      </a:endParaRPr>
                    </a:p>
                  </a:txBody>
                  <a:tcPr marL="28862" marR="28862" marT="14431" marB="14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 typeface="Arial" panose="020B0604020202020204" pitchFamily="34" charset="0"/>
                        <a:buNone/>
                        <a:tabLst/>
                        <a:defRPr/>
                      </a:pPr>
                      <a:r>
                        <a:rPr lang="en-US" sz="1800" b="1" dirty="0">
                          <a:solidFill>
                            <a:schemeClr val="accent4"/>
                          </a:solidFill>
                          <a:effectLst/>
                          <a:sym typeface="Wingdings 2" panose="05020102010507070707" pitchFamily="18" charset="2"/>
                        </a:rPr>
                        <a:t></a:t>
                      </a:r>
                      <a:endParaRPr lang="en-US" sz="1800" b="1" dirty="0">
                        <a:solidFill>
                          <a:schemeClr val="accent4"/>
                        </a:solidFill>
                        <a:effectLst/>
                      </a:endParaRPr>
                    </a:p>
                  </a:txBody>
                  <a:tcPr marL="28862" marR="28862" marT="14431" marB="1443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8474972"/>
                  </a:ext>
                </a:extLst>
              </a:tr>
              <a:tr h="624786">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Tx/>
                        <a:buNone/>
                        <a:tabLst/>
                        <a:defRPr/>
                      </a:pPr>
                      <a:r>
                        <a:rPr lang="en-US" sz="1200" b="1" dirty="0">
                          <a:solidFill>
                            <a:schemeClr val="tx1"/>
                          </a:solidFill>
                          <a:effectLst/>
                        </a:rPr>
                        <a:t>Purchase Order, </a:t>
                      </a:r>
                      <a:r>
                        <a:rPr kumimoji="0" lang="en-US" sz="1200" b="1" u="none" strike="noStrike" kern="1200" cap="none" spc="0" normalizeH="0" baseline="0" noProof="0" dirty="0">
                          <a:ln>
                            <a:noFill/>
                          </a:ln>
                          <a:solidFill>
                            <a:schemeClr val="tx1"/>
                          </a:solidFill>
                          <a:effectLst/>
                          <a:uLnTx/>
                          <a:uFillTx/>
                        </a:rPr>
                        <a:t>Order confirmation (full &amp; partial), Ship Notice, Service Entry Sheet, (Non-PO) Invoice, Credit Memo</a:t>
                      </a:r>
                      <a:endParaRPr lang="en-US" sz="1800" b="1" dirty="0">
                        <a:solidFill>
                          <a:schemeClr val="tx1"/>
                        </a:solidFill>
                        <a:effectLst/>
                      </a:endParaRPr>
                    </a:p>
                  </a:txBody>
                  <a:tcPr marL="30065" marR="30065" marT="30065" marB="3006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 typeface="Arial" panose="020B0604020202020204" pitchFamily="34" charset="0"/>
                        <a:buNone/>
                        <a:tabLst/>
                        <a:defRPr/>
                      </a:pPr>
                      <a:r>
                        <a:rPr lang="en-US" sz="1800" b="1" dirty="0">
                          <a:solidFill>
                            <a:schemeClr val="accent4"/>
                          </a:solidFill>
                          <a:effectLst/>
                          <a:sym typeface="Wingdings 2" panose="05020102010507070707" pitchFamily="18" charset="2"/>
                        </a:rPr>
                        <a:t></a:t>
                      </a:r>
                      <a:endParaRPr lang="en-US" sz="1800" b="1" dirty="0">
                        <a:solidFill>
                          <a:schemeClr val="accent4"/>
                        </a:solidFill>
                        <a:effectLst/>
                      </a:endParaRPr>
                    </a:p>
                  </a:txBody>
                  <a:tcPr marL="28862" marR="28862" marT="14431" marB="14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 typeface="Arial" panose="020B0604020202020204" pitchFamily="34" charset="0"/>
                        <a:buNone/>
                        <a:tabLst/>
                        <a:defRPr/>
                      </a:pPr>
                      <a:r>
                        <a:rPr lang="en-US" sz="1800" b="1" dirty="0">
                          <a:solidFill>
                            <a:schemeClr val="accent4"/>
                          </a:solidFill>
                          <a:effectLst/>
                          <a:sym typeface="Wingdings 2" panose="05020102010507070707" pitchFamily="18" charset="2"/>
                        </a:rPr>
                        <a:t></a:t>
                      </a:r>
                      <a:endParaRPr lang="en-US" sz="1800" b="1" dirty="0">
                        <a:solidFill>
                          <a:schemeClr val="accent4"/>
                        </a:solidFill>
                        <a:effectLst/>
                      </a:endParaRPr>
                    </a:p>
                  </a:txBody>
                  <a:tcPr marL="28862" marR="28862" marT="14431" marB="1443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6286714"/>
                  </a:ext>
                </a:extLst>
              </a:tr>
              <a:tr h="292144">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lang="en-US" sz="1200" b="1" dirty="0">
                          <a:solidFill>
                            <a:schemeClr val="tx1"/>
                          </a:solidFill>
                          <a:effectLst/>
                        </a:rPr>
                        <a:t>Electronic Catalogs</a:t>
                      </a:r>
                      <a:endParaRPr lang="en-US" sz="1800" b="1" dirty="0">
                        <a:solidFill>
                          <a:schemeClr val="tx1"/>
                        </a:solidFill>
                        <a:effectLst/>
                      </a:endParaRPr>
                    </a:p>
                  </a:txBody>
                  <a:tcPr marL="30065" marR="30065" marT="30065" marB="3006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lang="en-US" sz="1800" b="1" dirty="0">
                          <a:solidFill>
                            <a:schemeClr val="accent5"/>
                          </a:solidFill>
                          <a:effectLst/>
                          <a:sym typeface="Wingdings 2" panose="05020102010507070707" pitchFamily="18" charset="2"/>
                        </a:rPr>
                        <a:t></a:t>
                      </a:r>
                      <a:endParaRPr lang="en-US" sz="1800" b="1" dirty="0">
                        <a:solidFill>
                          <a:schemeClr val="accent5"/>
                        </a:solidFill>
                        <a:effectLst/>
                      </a:endParaRPr>
                    </a:p>
                  </a:txBody>
                  <a:tcPr marL="28862" marR="28862" marT="14431" marB="14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1800" b="1" u="none" strike="noStrike" kern="1200" cap="none" spc="0" normalizeH="0" baseline="0" noProof="0" dirty="0">
                          <a:ln>
                            <a:noFill/>
                          </a:ln>
                          <a:solidFill>
                            <a:schemeClr val="accent4"/>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schemeClr val="accent4"/>
                        </a:solidFill>
                        <a:effectLst/>
                        <a:uLnTx/>
                        <a:uFillTx/>
                        <a:latin typeface="+mn-lt"/>
                        <a:ea typeface="+mn-ea"/>
                        <a:cs typeface="+mn-cs"/>
                      </a:endParaRPr>
                    </a:p>
                  </a:txBody>
                  <a:tcPr marL="28862" marR="28862" marT="14431" marB="1443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3884176"/>
                  </a:ext>
                </a:extLst>
              </a:tr>
              <a:tr h="258500">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lang="en-US" sz="1200" b="1" dirty="0">
                          <a:solidFill>
                            <a:schemeClr val="tx1"/>
                          </a:solidFill>
                          <a:effectLst/>
                        </a:rPr>
                        <a:t>Invoice status</a:t>
                      </a:r>
                      <a:endParaRPr lang="en-US" sz="1800" b="1" dirty="0">
                        <a:solidFill>
                          <a:schemeClr val="tx1"/>
                        </a:solidFill>
                        <a:effectLst/>
                      </a:endParaRPr>
                    </a:p>
                  </a:txBody>
                  <a:tcPr marL="30065" marR="30065" marT="30065" marB="3006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lang="en-US" sz="1200" dirty="0">
                          <a:solidFill>
                            <a:schemeClr val="tx1"/>
                          </a:solidFill>
                          <a:effectLst/>
                        </a:rPr>
                        <a:t>Email notifications</a:t>
                      </a:r>
                      <a:endParaRPr lang="en-US" sz="1800" dirty="0">
                        <a:solidFill>
                          <a:schemeClr val="tx1"/>
                        </a:solidFill>
                        <a:effectLst/>
                      </a:endParaRPr>
                    </a:p>
                  </a:txBody>
                  <a:tcPr marL="28862" marR="28862" marT="14431" marB="14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buFont typeface="Arial" panose="020B0604020202020204" pitchFamily="34" charset="0"/>
                        <a:buNone/>
                      </a:pPr>
                      <a:r>
                        <a:rPr lang="en-US" sz="1200" dirty="0">
                          <a:solidFill>
                            <a:schemeClr val="tx1"/>
                          </a:solidFill>
                          <a:effectLst/>
                        </a:rPr>
                        <a:t>Outbox with easy access from any browser</a:t>
                      </a:r>
                    </a:p>
                  </a:txBody>
                  <a:tcPr marL="28862" marR="28862" marT="14431" marB="1443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4333108"/>
                  </a:ext>
                </a:extLst>
              </a:tr>
              <a:tr h="556477">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lang="en-US" sz="1200" b="1" dirty="0">
                          <a:solidFill>
                            <a:schemeClr val="tx1"/>
                          </a:solidFill>
                          <a:effectLst/>
                        </a:rPr>
                        <a:t>Legal Archive</a:t>
                      </a:r>
                      <a:endParaRPr lang="en-US" sz="1800" b="1" dirty="0">
                        <a:solidFill>
                          <a:schemeClr val="tx1"/>
                        </a:solidFill>
                        <a:effectLst/>
                      </a:endParaRPr>
                    </a:p>
                  </a:txBody>
                  <a:tcPr marL="30065" marR="30065" marT="30065" marB="3006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buFont typeface="Arial" panose="020B0604020202020204" pitchFamily="34" charset="0"/>
                        <a:buNone/>
                      </a:pPr>
                      <a:r>
                        <a:rPr lang="en-US" sz="1200" dirty="0">
                          <a:solidFill>
                            <a:schemeClr val="tx1"/>
                          </a:solidFill>
                          <a:effectLst/>
                        </a:rPr>
                        <a:t>Email notification and online download</a:t>
                      </a:r>
                    </a:p>
                  </a:txBody>
                  <a:tcPr marL="28862" marR="28862" marT="14431" marB="14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117475" indent="-117475" fontAlgn="t">
                        <a:buFont typeface="Arial" panose="020B0604020202020204" pitchFamily="34" charset="0"/>
                        <a:buChar char="•"/>
                      </a:pPr>
                      <a:r>
                        <a:rPr lang="en-US" sz="1200" dirty="0">
                          <a:solidFill>
                            <a:schemeClr val="tx1"/>
                          </a:solidFill>
                          <a:effectLst/>
                        </a:rPr>
                        <a:t>Long-term invoice archiving for global compliance (Regional restrictions apply)</a:t>
                      </a:r>
                    </a:p>
                    <a:p>
                      <a:pPr marL="117475" indent="-117475" fontAlgn="t">
                        <a:buFont typeface="Arial" panose="020B0604020202020204" pitchFamily="34" charset="0"/>
                        <a:buChar char="•"/>
                      </a:pPr>
                      <a:r>
                        <a:rPr lang="en-US" sz="1200" dirty="0">
                          <a:solidFill>
                            <a:schemeClr val="tx1"/>
                          </a:solidFill>
                          <a:effectLst/>
                        </a:rPr>
                        <a:t>Capability to mass download invoices for local archiving</a:t>
                      </a:r>
                    </a:p>
                  </a:txBody>
                  <a:tcPr marL="28862" marR="28862" marT="14431" marB="1443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373080"/>
                  </a:ext>
                </a:extLst>
              </a:tr>
              <a:tr h="732700">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lang="en-US" sz="1200" b="1" dirty="0">
                          <a:solidFill>
                            <a:schemeClr val="tx1"/>
                          </a:solidFill>
                          <a:effectLst/>
                        </a:rPr>
                        <a:t>Ariba Support</a:t>
                      </a:r>
                      <a:endParaRPr lang="en-US" sz="1800" b="1" dirty="0">
                        <a:solidFill>
                          <a:schemeClr val="tx1"/>
                        </a:solidFill>
                        <a:effectLst/>
                      </a:endParaRPr>
                    </a:p>
                  </a:txBody>
                  <a:tcPr marL="30065" marR="30065" marT="30065" marB="3006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buFont typeface="Arial" panose="020B0604020202020204" pitchFamily="34" charset="0"/>
                        <a:buNone/>
                      </a:pPr>
                      <a:r>
                        <a:rPr lang="en-US" sz="1200" dirty="0">
                          <a:solidFill>
                            <a:schemeClr val="tx1"/>
                          </a:solidFill>
                          <a:effectLst/>
                        </a:rPr>
                        <a:t>Online Help Center</a:t>
                      </a:r>
                    </a:p>
                  </a:txBody>
                  <a:tcPr marL="28862" marR="28862" marT="14431" marB="14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117475" indent="-117475" fontAlgn="t">
                        <a:buFont typeface="Arial" panose="020B0604020202020204" pitchFamily="34" charset="0"/>
                        <a:buChar char="•"/>
                      </a:pPr>
                      <a:r>
                        <a:rPr lang="en-US" sz="1200" dirty="0">
                          <a:solidFill>
                            <a:schemeClr val="tx1"/>
                          </a:solidFill>
                          <a:effectLst/>
                        </a:rPr>
                        <a:t>Support via phone, chat, or email</a:t>
                      </a:r>
                    </a:p>
                    <a:p>
                      <a:pPr marL="117475" indent="-117475" fontAlgn="t">
                        <a:buFont typeface="Arial" panose="020B0604020202020204" pitchFamily="34" charset="0"/>
                        <a:buChar char="•"/>
                      </a:pPr>
                      <a:r>
                        <a:rPr lang="en-US" sz="1200" dirty="0">
                          <a:solidFill>
                            <a:schemeClr val="tx1"/>
                          </a:solidFill>
                          <a:effectLst/>
                        </a:rPr>
                        <a:t>Direct access to enablement experts for onboarding assistance</a:t>
                      </a:r>
                    </a:p>
                    <a:p>
                      <a:pPr marL="117475" indent="-117475" fontAlgn="t">
                        <a:buFont typeface="Arial" panose="020B0604020202020204" pitchFamily="34" charset="0"/>
                        <a:buChar char="•"/>
                      </a:pPr>
                      <a:r>
                        <a:rPr lang="en-US" sz="1200" dirty="0">
                          <a:solidFill>
                            <a:schemeClr val="tx1"/>
                          </a:solidFill>
                          <a:effectLst/>
                        </a:rPr>
                        <a:t>Technical support for configuration and integration assistance</a:t>
                      </a:r>
                    </a:p>
                    <a:p>
                      <a:pPr marL="117475" indent="-117475" fontAlgn="t">
                        <a:buFont typeface="Arial" panose="020B0604020202020204" pitchFamily="34" charset="0"/>
                        <a:buChar char="•"/>
                      </a:pPr>
                      <a:r>
                        <a:rPr lang="en-US" sz="1200" dirty="0">
                          <a:solidFill>
                            <a:schemeClr val="tx1"/>
                          </a:solidFill>
                          <a:effectLst/>
                        </a:rPr>
                        <a:t>Online educational training courses</a:t>
                      </a:r>
                    </a:p>
                  </a:txBody>
                  <a:tcPr marL="28862" marR="28862" marT="14431" marB="1443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4670066"/>
                  </a:ext>
                </a:extLst>
              </a:tr>
              <a:tr h="292144">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lang="en-US" sz="1200" b="1" dirty="0">
                          <a:solidFill>
                            <a:schemeClr val="tx1"/>
                          </a:solidFill>
                          <a:effectLst/>
                        </a:rPr>
                        <a:t>Integration</a:t>
                      </a:r>
                      <a:endParaRPr lang="en-US" sz="1800" b="1" dirty="0">
                        <a:solidFill>
                          <a:schemeClr val="tx1"/>
                        </a:solidFill>
                        <a:effectLst/>
                      </a:endParaRPr>
                    </a:p>
                  </a:txBody>
                  <a:tcPr marL="30065" marR="30065" marT="30065" marB="3006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chemeClr val="accent5"/>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schemeClr val="accent5"/>
                        </a:solidFill>
                        <a:effectLst/>
                        <a:uLnTx/>
                        <a:uFillTx/>
                        <a:latin typeface="+mn-lt"/>
                        <a:ea typeface="+mn-ea"/>
                        <a:cs typeface="+mn-cs"/>
                      </a:endParaRPr>
                    </a:p>
                  </a:txBody>
                  <a:tcPr marL="28862" marR="28862" marT="14431" marB="14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1800" b="1" u="none" strike="noStrike" kern="1200" cap="none" spc="0" normalizeH="0" baseline="0" noProof="0" dirty="0">
                          <a:ln>
                            <a:noFill/>
                          </a:ln>
                          <a:solidFill>
                            <a:schemeClr val="accent4"/>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schemeClr val="accent4"/>
                        </a:solidFill>
                        <a:effectLst/>
                        <a:uLnTx/>
                        <a:uFillTx/>
                        <a:latin typeface="+mn-lt"/>
                        <a:ea typeface="+mn-ea"/>
                        <a:cs typeface="+mn-cs"/>
                      </a:endParaRPr>
                    </a:p>
                  </a:txBody>
                  <a:tcPr marL="28862" marR="28862" marT="14431" marB="1443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6850594"/>
                  </a:ext>
                </a:extLst>
              </a:tr>
              <a:tr h="292144">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lang="en-US" sz="1200" b="1" dirty="0">
                          <a:solidFill>
                            <a:schemeClr val="tx1"/>
                          </a:solidFill>
                          <a:effectLst/>
                        </a:rPr>
                        <a:t>Reporting</a:t>
                      </a:r>
                      <a:endParaRPr lang="en-US" sz="1800" b="1" dirty="0">
                        <a:solidFill>
                          <a:schemeClr val="tx1"/>
                        </a:solidFill>
                        <a:effectLst/>
                      </a:endParaRPr>
                    </a:p>
                  </a:txBody>
                  <a:tcPr marL="30065" marR="30065" marT="30065" marB="3006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chemeClr val="accent5"/>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schemeClr val="accent5"/>
                        </a:solidFill>
                        <a:effectLst/>
                        <a:uLnTx/>
                        <a:uFillTx/>
                        <a:latin typeface="+mn-lt"/>
                        <a:ea typeface="+mn-ea"/>
                        <a:cs typeface="+mn-cs"/>
                      </a:endParaRPr>
                    </a:p>
                  </a:txBody>
                  <a:tcPr marL="28862" marR="28862" marT="14431" marB="14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1800" b="1" u="none" strike="noStrike" kern="1200" cap="none" spc="0" normalizeH="0" baseline="0" noProof="0" dirty="0">
                          <a:ln>
                            <a:noFill/>
                          </a:ln>
                          <a:solidFill>
                            <a:schemeClr val="accent4"/>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schemeClr val="accent4"/>
                        </a:solidFill>
                        <a:effectLst/>
                        <a:uLnTx/>
                        <a:uFillTx/>
                        <a:latin typeface="+mn-lt"/>
                        <a:ea typeface="+mn-ea"/>
                        <a:cs typeface="+mn-cs"/>
                      </a:endParaRPr>
                    </a:p>
                  </a:txBody>
                  <a:tcPr marL="28862" marR="28862" marT="14431" marB="1443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8965356"/>
                  </a:ext>
                </a:extLst>
              </a:tr>
              <a:tr h="308140">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lang="en-US" sz="1200" b="1" dirty="0">
                          <a:solidFill>
                            <a:schemeClr val="tx1"/>
                          </a:solidFill>
                          <a:effectLst/>
                        </a:rPr>
                        <a:t>Multiple</a:t>
                      </a:r>
                      <a:r>
                        <a:rPr lang="en-US" sz="1200" b="1" baseline="0" dirty="0">
                          <a:solidFill>
                            <a:schemeClr val="tx1"/>
                          </a:solidFill>
                          <a:effectLst/>
                        </a:rPr>
                        <a:t> customer relationships</a:t>
                      </a:r>
                      <a:endParaRPr lang="en-US" sz="1800" b="1" dirty="0">
                        <a:solidFill>
                          <a:schemeClr val="tx1"/>
                        </a:solidFill>
                        <a:effectLst/>
                      </a:endParaRPr>
                    </a:p>
                  </a:txBody>
                  <a:tcPr marL="30065" marR="30065" marT="30065" marB="3006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1800" b="1" u="none" strike="noStrike" kern="1200" cap="none" spc="0" normalizeH="0" baseline="0" noProof="0" dirty="0">
                          <a:ln>
                            <a:noFill/>
                          </a:ln>
                          <a:solidFill>
                            <a:schemeClr val="accent4"/>
                          </a:solidFill>
                          <a:effectLst/>
                          <a:uLnTx/>
                          <a:uFillTx/>
                          <a:sym typeface="Wingdings 2" panose="05020102010507070707" pitchFamily="18" charset="2"/>
                        </a:rPr>
                        <a:t></a:t>
                      </a:r>
                      <a:r>
                        <a:rPr lang="en-US" sz="1800" b="1" dirty="0">
                          <a:solidFill>
                            <a:schemeClr val="accent4"/>
                          </a:solidFill>
                          <a:effectLst/>
                        </a:rPr>
                        <a:t> </a:t>
                      </a:r>
                    </a:p>
                  </a:txBody>
                  <a:tcPr marL="28862" marR="28862" marT="14431" marB="14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chemeClr val="accent4"/>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schemeClr val="accent4"/>
                        </a:solidFill>
                        <a:effectLst/>
                        <a:uLnTx/>
                        <a:uFillTx/>
                        <a:latin typeface="+mn-lt"/>
                        <a:ea typeface="+mn-ea"/>
                        <a:cs typeface="+mn-cs"/>
                      </a:endParaRPr>
                    </a:p>
                  </a:txBody>
                  <a:tcPr marL="28862" marR="28862" marT="14431" marB="1443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1277778"/>
                  </a:ext>
                </a:extLst>
              </a:tr>
              <a:tr h="292144">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lang="en-US" sz="1200" b="1" dirty="0">
                          <a:solidFill>
                            <a:schemeClr val="tx1"/>
                          </a:solidFill>
                          <a:effectLst/>
                        </a:rPr>
                        <a:t>Multi users</a:t>
                      </a:r>
                      <a:endParaRPr lang="en-US" sz="1800" b="1" dirty="0">
                        <a:solidFill>
                          <a:schemeClr val="tx1"/>
                        </a:solidFill>
                        <a:effectLst/>
                      </a:endParaRPr>
                    </a:p>
                  </a:txBody>
                  <a:tcPr marL="30065" marR="30065" marT="30065" marB="3006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buFont typeface="Arial" panose="020B0604020202020204" pitchFamily="34" charset="0"/>
                        <a:buNone/>
                      </a:pPr>
                      <a:r>
                        <a:rPr kumimoji="0" lang="en-US" sz="1800" b="1" u="none" strike="noStrike" kern="1200" cap="none" spc="0" normalizeH="0" baseline="0" noProof="0" dirty="0">
                          <a:ln>
                            <a:noFill/>
                          </a:ln>
                          <a:solidFill>
                            <a:schemeClr val="accent4"/>
                          </a:solidFill>
                          <a:effectLst/>
                          <a:uLnTx/>
                          <a:uFillTx/>
                          <a:sym typeface="Wingdings 2" panose="05020102010507070707" pitchFamily="18" charset="2"/>
                        </a:rPr>
                        <a:t></a:t>
                      </a:r>
                      <a:endParaRPr lang="en-US" sz="1800" b="1" dirty="0">
                        <a:solidFill>
                          <a:schemeClr val="accent4"/>
                        </a:solidFill>
                        <a:effectLst/>
                      </a:endParaRPr>
                    </a:p>
                  </a:txBody>
                  <a:tcPr marL="28862" marR="28862" marT="14431" marB="14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buFont typeface="Arial" panose="020B0604020202020204" pitchFamily="34" charset="0"/>
                        <a:buNone/>
                      </a:pPr>
                      <a:r>
                        <a:rPr kumimoji="0" lang="en-US" sz="1800" b="1" u="none" strike="noStrike" kern="1200" cap="none" spc="0" normalizeH="0" baseline="0" noProof="0" dirty="0">
                          <a:ln>
                            <a:noFill/>
                          </a:ln>
                          <a:solidFill>
                            <a:schemeClr val="accent4"/>
                          </a:solidFill>
                          <a:effectLst/>
                          <a:uLnTx/>
                          <a:uFillTx/>
                          <a:sym typeface="Wingdings 2" panose="05020102010507070707" pitchFamily="18" charset="2"/>
                        </a:rPr>
                        <a:t></a:t>
                      </a:r>
                      <a:endParaRPr lang="en-US" sz="1800" b="1" dirty="0">
                        <a:solidFill>
                          <a:schemeClr val="accent4"/>
                        </a:solidFill>
                        <a:effectLst/>
                      </a:endParaRPr>
                    </a:p>
                  </a:txBody>
                  <a:tcPr marL="28862" marR="28862" marT="14431" marB="1443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0451075"/>
                  </a:ext>
                </a:extLst>
              </a:tr>
              <a:tr h="292144">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lang="en-US" sz="1200" b="1" dirty="0">
                          <a:solidFill>
                            <a:schemeClr val="tx1"/>
                          </a:solidFill>
                          <a:effectLst/>
                        </a:rPr>
                        <a:t>Mobile App</a:t>
                      </a:r>
                      <a:endParaRPr lang="en-US" sz="1800" b="1" dirty="0">
                        <a:solidFill>
                          <a:schemeClr val="tx1"/>
                        </a:solidFill>
                        <a:effectLst/>
                      </a:endParaRPr>
                    </a:p>
                  </a:txBody>
                  <a:tcPr marL="30065" marR="30065" marT="30065" marB="3006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kumimoji="0" lang="en-US" sz="1800" b="1" u="none" strike="noStrike" kern="1200" cap="none" spc="0" normalizeH="0" baseline="0" noProof="0" dirty="0">
                          <a:ln>
                            <a:noFill/>
                          </a:ln>
                          <a:solidFill>
                            <a:schemeClr val="accent4"/>
                          </a:solidFill>
                          <a:effectLst/>
                          <a:uLnTx/>
                          <a:uFillTx/>
                          <a:sym typeface="Wingdings 2" panose="05020102010507070707" pitchFamily="18" charset="2"/>
                        </a:rPr>
                        <a:t></a:t>
                      </a:r>
                      <a:r>
                        <a:rPr lang="en-US" sz="1800" b="1" dirty="0">
                          <a:solidFill>
                            <a:schemeClr val="accent4"/>
                          </a:solidFill>
                          <a:effectLst/>
                        </a:rPr>
                        <a:t> </a:t>
                      </a:r>
                    </a:p>
                  </a:txBody>
                  <a:tcPr marL="28862" marR="28862" marT="14431" marB="14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kumimoji="0" lang="en-US" sz="1800" b="1" u="none" strike="noStrike" kern="1200" cap="none" spc="0" normalizeH="0" baseline="0" noProof="0" dirty="0">
                          <a:ln>
                            <a:noFill/>
                          </a:ln>
                          <a:solidFill>
                            <a:schemeClr val="accent4"/>
                          </a:solidFill>
                          <a:effectLst/>
                          <a:uLnTx/>
                          <a:uFillTx/>
                          <a:sym typeface="Wingdings 2" panose="05020102010507070707" pitchFamily="18" charset="2"/>
                        </a:rPr>
                        <a:t></a:t>
                      </a:r>
                      <a:endParaRPr lang="en-US" sz="1800" b="1" dirty="0">
                        <a:solidFill>
                          <a:schemeClr val="accent4"/>
                        </a:solidFill>
                        <a:effectLst/>
                      </a:endParaRPr>
                    </a:p>
                  </a:txBody>
                  <a:tcPr marL="28862" marR="28862" marT="14431" marB="1443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5273828"/>
                  </a:ext>
                </a:extLst>
              </a:tr>
              <a:tr h="358228">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lang="en-US" sz="1200" b="1" dirty="0">
                          <a:solidFill>
                            <a:schemeClr val="tx1"/>
                          </a:solidFill>
                          <a:effectLst/>
                        </a:rPr>
                        <a:t>Ariba Discovery</a:t>
                      </a:r>
                      <a:endParaRPr lang="en-US" sz="1800" b="1" dirty="0">
                        <a:solidFill>
                          <a:schemeClr val="tx1"/>
                        </a:solidFill>
                        <a:effectLst/>
                      </a:endParaRPr>
                    </a:p>
                  </a:txBody>
                  <a:tcPr marL="30065" marR="30065" marT="30065" marB="3006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227013" indent="-227013" fontAlgn="t">
                        <a:lnSpc>
                          <a:spcPts val="2000"/>
                        </a:lnSpc>
                        <a:buFont typeface="Wingdings 2" panose="05020102010507070707" pitchFamily="18" charset="2"/>
                        <a:buNone/>
                      </a:pPr>
                      <a:r>
                        <a:rPr kumimoji="0" lang="en-US" sz="1800" b="1" u="none" strike="noStrike" kern="1200" cap="none" spc="0" normalizeH="0" baseline="0" noProof="0" dirty="0">
                          <a:ln>
                            <a:noFill/>
                          </a:ln>
                          <a:solidFill>
                            <a:schemeClr val="accent4"/>
                          </a:solidFill>
                          <a:effectLst/>
                          <a:uLnTx/>
                          <a:uFillTx/>
                          <a:sym typeface="Wingdings 2" panose="05020102010507070707" pitchFamily="18" charset="2"/>
                        </a:rPr>
                        <a:t></a:t>
                      </a:r>
                      <a:r>
                        <a:rPr kumimoji="0" lang="en-US" sz="1600" b="1" u="none" strike="noStrike" kern="1200" cap="none" spc="0" normalizeH="0" baseline="0" noProof="0" dirty="0">
                          <a:ln>
                            <a:noFill/>
                          </a:ln>
                          <a:solidFill>
                            <a:schemeClr val="accent4"/>
                          </a:solidFill>
                          <a:effectLst/>
                          <a:uLnTx/>
                          <a:uFillTx/>
                          <a:sym typeface="Wingdings 2" panose="05020102010507070707" pitchFamily="18" charset="2"/>
                        </a:rPr>
                        <a:t> </a:t>
                      </a:r>
                      <a:r>
                        <a:rPr lang="en-US" sz="1200" dirty="0">
                          <a:solidFill>
                            <a:schemeClr val="tx1"/>
                          </a:solidFill>
                          <a:effectLst/>
                        </a:rPr>
                        <a:t>Fees may apply to respond to leads.</a:t>
                      </a:r>
                    </a:p>
                    <a:p>
                      <a:pPr marL="227013" indent="0" fontAlgn="t">
                        <a:lnSpc>
                          <a:spcPts val="700"/>
                        </a:lnSpc>
                        <a:buFont typeface="Wingdings 2" panose="05020102010507070707" pitchFamily="18" charset="2"/>
                        <a:buNone/>
                      </a:pPr>
                      <a:r>
                        <a:rPr lang="en-US" sz="1200" b="0" i="0" kern="1200" dirty="0">
                          <a:solidFill>
                            <a:schemeClr val="tx1"/>
                          </a:solidFill>
                          <a:effectLst/>
                          <a:latin typeface="Arial"/>
                          <a:ea typeface="+mn-ea"/>
                          <a:cs typeface="+mn-cs"/>
                          <a:hlinkClick r:id="rId3"/>
                        </a:rPr>
                        <a:t>Click here</a:t>
                      </a:r>
                      <a:r>
                        <a:rPr lang="en-US" sz="1200" b="0" i="0" kern="1200" dirty="0">
                          <a:solidFill>
                            <a:schemeClr val="tx1"/>
                          </a:solidFill>
                          <a:effectLst/>
                          <a:latin typeface="Arial"/>
                          <a:ea typeface="+mn-ea"/>
                          <a:cs typeface="+mn-cs"/>
                        </a:rPr>
                        <a:t> for more information.</a:t>
                      </a:r>
                      <a:endParaRPr lang="en-US" sz="1400" dirty="0">
                        <a:solidFill>
                          <a:schemeClr val="tx1"/>
                        </a:solidFill>
                        <a:effectLst/>
                      </a:endParaRPr>
                    </a:p>
                  </a:txBody>
                  <a:tcPr marL="28862" marR="28862" marT="14431" marB="14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227013" indent="-227013" fontAlgn="t">
                        <a:lnSpc>
                          <a:spcPts val="2000"/>
                        </a:lnSpc>
                        <a:buFont typeface="Wingdings 2" panose="05020102010507070707" pitchFamily="18" charset="2"/>
                        <a:buNone/>
                      </a:pPr>
                      <a:r>
                        <a:rPr kumimoji="0" lang="en-US" sz="1800" b="1" u="none" strike="noStrike" kern="1200" cap="none" spc="0" normalizeH="0" baseline="0" noProof="0" dirty="0">
                          <a:ln>
                            <a:noFill/>
                          </a:ln>
                          <a:solidFill>
                            <a:schemeClr val="accent4"/>
                          </a:solidFill>
                          <a:effectLst/>
                          <a:uLnTx/>
                          <a:uFillTx/>
                          <a:sym typeface="Wingdings 2" panose="05020102010507070707" pitchFamily="18" charset="2"/>
                        </a:rPr>
                        <a:t></a:t>
                      </a:r>
                      <a:r>
                        <a:rPr kumimoji="0" lang="en-US" sz="1600" b="1" u="none" strike="noStrike" kern="1200" cap="none" spc="0" normalizeH="0" baseline="0" noProof="0" dirty="0">
                          <a:ln>
                            <a:noFill/>
                          </a:ln>
                          <a:solidFill>
                            <a:schemeClr val="accent4"/>
                          </a:solidFill>
                          <a:effectLst/>
                          <a:uLnTx/>
                          <a:uFillTx/>
                          <a:sym typeface="Wingdings 2" panose="05020102010507070707" pitchFamily="18" charset="2"/>
                        </a:rPr>
                        <a:t> </a:t>
                      </a:r>
                      <a:r>
                        <a:rPr lang="en-US" sz="1200" dirty="0">
                          <a:solidFill>
                            <a:schemeClr val="tx1"/>
                          </a:solidFill>
                          <a:effectLst/>
                        </a:rPr>
                        <a:t>Fees may apply to respond to leads.</a:t>
                      </a:r>
                    </a:p>
                    <a:p>
                      <a:pPr marL="227013" indent="0" fontAlgn="t">
                        <a:lnSpc>
                          <a:spcPts val="700"/>
                        </a:lnSpc>
                        <a:buFont typeface="Wingdings 2" panose="05020102010507070707" pitchFamily="18" charset="2"/>
                        <a:buNone/>
                      </a:pPr>
                      <a:r>
                        <a:rPr lang="en-US" sz="1200" b="0" i="0" kern="1200" dirty="0">
                          <a:solidFill>
                            <a:schemeClr val="tx1"/>
                          </a:solidFill>
                          <a:effectLst/>
                          <a:latin typeface="Arial"/>
                          <a:ea typeface="+mn-ea"/>
                          <a:cs typeface="+mn-cs"/>
                          <a:hlinkClick r:id="rId3"/>
                        </a:rPr>
                        <a:t>Click here</a:t>
                      </a:r>
                      <a:r>
                        <a:rPr lang="en-US" sz="1200" b="0" i="0" kern="1200" dirty="0">
                          <a:solidFill>
                            <a:schemeClr val="tx1"/>
                          </a:solidFill>
                          <a:effectLst/>
                          <a:latin typeface="Arial"/>
                          <a:ea typeface="+mn-ea"/>
                          <a:cs typeface="+mn-cs"/>
                        </a:rPr>
                        <a:t> for more information.</a:t>
                      </a:r>
                      <a:endParaRPr lang="en-US" sz="1400" dirty="0">
                        <a:solidFill>
                          <a:schemeClr val="tx1"/>
                        </a:solidFill>
                        <a:effectLst/>
                      </a:endParaRPr>
                    </a:p>
                  </a:txBody>
                  <a:tcPr marL="28862" marR="28862" marT="14431" marB="1443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7202558"/>
                  </a:ext>
                </a:extLst>
              </a:tr>
              <a:tr h="234163">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r>
                        <a:rPr lang="en-US" sz="1200" b="1" dirty="0">
                          <a:solidFill>
                            <a:schemeClr val="tx1"/>
                          </a:solidFill>
                          <a:effectLst/>
                        </a:rPr>
                        <a:t>Fees</a:t>
                      </a:r>
                      <a:endParaRPr lang="en-US" sz="1800" b="1" dirty="0">
                        <a:solidFill>
                          <a:schemeClr val="tx1"/>
                        </a:solidFill>
                        <a:effectLst/>
                      </a:endParaRPr>
                    </a:p>
                  </a:txBody>
                  <a:tcPr marL="30065" marR="30065" marT="30065" marB="3006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buFont typeface="Arial" panose="020B0604020202020204" pitchFamily="34" charset="0"/>
                        <a:buNone/>
                      </a:pPr>
                      <a:r>
                        <a:rPr lang="en-US" sz="1200" dirty="0">
                          <a:solidFill>
                            <a:schemeClr val="tx1"/>
                          </a:solidFill>
                          <a:effectLst/>
                        </a:rPr>
                        <a:t>FREE</a:t>
                      </a:r>
                    </a:p>
                  </a:txBody>
                  <a:tcPr marL="28862" marR="28862" marT="14431" marB="14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buFont typeface="Arial" panose="020B0604020202020204" pitchFamily="34" charset="0"/>
                        <a:buNone/>
                      </a:pPr>
                      <a:r>
                        <a:rPr lang="en-US" sz="1200" dirty="0">
                          <a:solidFill>
                            <a:schemeClr val="tx1"/>
                          </a:solidFill>
                          <a:effectLst/>
                        </a:rPr>
                        <a:t>Fees may apply, </a:t>
                      </a:r>
                      <a:r>
                        <a:rPr lang="en-US" sz="1200" b="0" i="0" kern="1200" dirty="0">
                          <a:solidFill>
                            <a:schemeClr val="tx1"/>
                          </a:solidFill>
                          <a:effectLst/>
                          <a:latin typeface="Arial"/>
                          <a:ea typeface="+mn-ea"/>
                          <a:cs typeface="+mn-cs"/>
                          <a:hlinkClick r:id="rId4"/>
                        </a:rPr>
                        <a:t>See complete details</a:t>
                      </a:r>
                      <a:r>
                        <a:rPr lang="en-US" sz="1200" b="0" i="0" kern="1200" dirty="0">
                          <a:solidFill>
                            <a:schemeClr val="tx1"/>
                          </a:solidFill>
                          <a:effectLst/>
                          <a:latin typeface="Arial"/>
                          <a:ea typeface="+mn-ea"/>
                          <a:cs typeface="+mn-cs"/>
                        </a:rPr>
                        <a:t>.</a:t>
                      </a:r>
                      <a:endParaRPr lang="en-US" sz="1200" dirty="0">
                        <a:solidFill>
                          <a:schemeClr val="tx1"/>
                        </a:solidFill>
                        <a:effectLst/>
                      </a:endParaRPr>
                    </a:p>
                  </a:txBody>
                  <a:tcPr marL="28862" marR="28862" marT="14431" marB="1443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93563374"/>
                  </a:ext>
                </a:extLst>
              </a:tr>
            </a:tbl>
          </a:graphicData>
        </a:graphic>
      </p:graphicFrame>
    </p:spTree>
    <p:extLst>
      <p:ext uri="{BB962C8B-B14F-4D97-AF65-F5344CB8AC3E}">
        <p14:creationId xmlns:p14="http://schemas.microsoft.com/office/powerpoint/2010/main" val="567815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089" y="2564353"/>
            <a:ext cx="11182288" cy="677108"/>
          </a:xfrm>
        </p:spPr>
        <p:txBody>
          <a:bodyPr/>
          <a:lstStyle/>
          <a:p>
            <a:r>
              <a:rPr lang="en-US" sz="6600" dirty="0"/>
              <a:t>Help </a:t>
            </a:r>
            <a:r>
              <a:rPr lang="en-US" sz="6600" dirty="0">
                <a:solidFill>
                  <a:schemeClr val="accent1"/>
                </a:solidFill>
              </a:rPr>
              <a:t>Resources</a:t>
            </a:r>
          </a:p>
        </p:txBody>
      </p:sp>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14" y="3410498"/>
            <a:ext cx="2746044" cy="2746044"/>
          </a:xfrm>
          <a:prstGeom prst="rect">
            <a:avLst/>
          </a:prstGeom>
        </p:spPr>
      </p:pic>
    </p:spTree>
    <p:extLst>
      <p:ext uri="{BB962C8B-B14F-4D97-AF65-F5344CB8AC3E}">
        <p14:creationId xmlns:p14="http://schemas.microsoft.com/office/powerpoint/2010/main" val="4119840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pic>
        <p:nvPicPr>
          <p:cNvPr id="25" name="Picture 24"/>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14047" t="-11577" r="-15511" b="-10580"/>
          <a:stretch/>
        </p:blipFill>
        <p:spPr>
          <a:xfrm>
            <a:off x="889610" y="3632358"/>
            <a:ext cx="1310054" cy="1204087"/>
          </a:xfrm>
          <a:prstGeom prst="rect">
            <a:avLst/>
          </a:prstGeom>
          <a:ln w="38100">
            <a:solidFill>
              <a:schemeClr val="tx1">
                <a:lumMod val="50000"/>
                <a:lumOff val="50000"/>
              </a:schemeClr>
            </a:solidFill>
          </a:ln>
        </p:spPr>
      </p:pic>
      <p:sp>
        <p:nvSpPr>
          <p:cNvPr id="26" name="Title 3"/>
          <p:cNvSpPr>
            <a:spLocks noGrp="1"/>
          </p:cNvSpPr>
          <p:nvPr>
            <p:ph type="title"/>
          </p:nvPr>
        </p:nvSpPr>
        <p:spPr>
          <a:xfrm>
            <a:off x="113838" y="505534"/>
            <a:ext cx="11087033" cy="369204"/>
          </a:xfrm>
        </p:spPr>
        <p:txBody>
          <a:bodyPr/>
          <a:lstStyle/>
          <a:p>
            <a:r>
              <a:rPr lang="en-US" dirty="0"/>
              <a:t>Supplier Help Resources</a:t>
            </a:r>
          </a:p>
        </p:txBody>
      </p:sp>
      <p:pic>
        <p:nvPicPr>
          <p:cNvPr id="7" name="Picture 6"/>
          <p:cNvPicPr>
            <a:picLocks noChangeAspect="1"/>
          </p:cNvPicPr>
          <p:nvPr/>
        </p:nvPicPr>
        <p:blipFill>
          <a:blip r:embed="rId4"/>
          <a:stretch>
            <a:fillRect/>
          </a:stretch>
        </p:blipFill>
        <p:spPr>
          <a:xfrm>
            <a:off x="889611" y="1360445"/>
            <a:ext cx="1366597" cy="1283321"/>
          </a:xfrm>
          <a:prstGeom prst="rect">
            <a:avLst/>
          </a:prstGeom>
        </p:spPr>
      </p:pic>
      <p:sp>
        <p:nvSpPr>
          <p:cNvPr id="34" name="TextBox 33"/>
          <p:cNvSpPr txBox="1"/>
          <p:nvPr/>
        </p:nvSpPr>
        <p:spPr>
          <a:xfrm>
            <a:off x="2372229" y="1331707"/>
            <a:ext cx="9159942" cy="4909036"/>
          </a:xfrm>
          <a:prstGeom prst="rect">
            <a:avLst/>
          </a:prstGeom>
          <a:noFill/>
        </p:spPr>
        <p:txBody>
          <a:bodyPr wrap="square" lIns="0" tIns="0" rIns="0" bIns="0" rtlCol="0">
            <a:spAutoFit/>
          </a:bodyPr>
          <a:lstStyle/>
          <a:p>
            <a:pPr fontAlgn="base">
              <a:spcAft>
                <a:spcPts val="600"/>
              </a:spcAft>
              <a:buClr>
                <a:srgbClr val="F0AB00"/>
              </a:buClr>
              <a:buSzPct val="80000"/>
            </a:pPr>
            <a:r>
              <a:rPr lang="en-US" sz="2000" b="1" kern="0" dirty="0">
                <a:ea typeface="Arial Unicode MS" pitchFamily="34" charset="-128"/>
                <a:cs typeface="Arial Unicode MS" pitchFamily="34" charset="-128"/>
              </a:rPr>
              <a:t>The Help Center will provide assistance while using your Light Account:</a:t>
            </a:r>
          </a:p>
          <a:p>
            <a:pPr marL="342900" indent="-342900" fontAlgn="base">
              <a:spcAft>
                <a:spcPts val="600"/>
              </a:spcAft>
              <a:buClr>
                <a:srgbClr val="F0AB00"/>
              </a:buClr>
              <a:buSzPct val="80000"/>
              <a:buFont typeface="Arial" panose="020B0604020202020204" pitchFamily="34" charset="0"/>
              <a:buChar char="•"/>
            </a:pPr>
            <a:r>
              <a:rPr lang="en-US" sz="2000" kern="0" dirty="0">
                <a:ea typeface="Arial Unicode MS" pitchFamily="34" charset="-128"/>
                <a:cs typeface="Arial Unicode MS" pitchFamily="34" charset="-128"/>
              </a:rPr>
              <a:t>Click the Help Center link at the bottom of your interactive email</a:t>
            </a:r>
          </a:p>
          <a:p>
            <a:pPr marL="342900" indent="-342900" fontAlgn="base">
              <a:spcAft>
                <a:spcPts val="600"/>
              </a:spcAft>
              <a:buClr>
                <a:srgbClr val="F0AB00"/>
              </a:buClr>
              <a:buSzPct val="80000"/>
              <a:buFont typeface="Arial" panose="020B0604020202020204" pitchFamily="34" charset="0"/>
              <a:buChar char="•"/>
            </a:pPr>
            <a:r>
              <a:rPr lang="en-US" sz="2000" kern="0" dirty="0">
                <a:ea typeface="Arial Unicode MS" pitchFamily="34" charset="-128"/>
                <a:cs typeface="Arial Unicode MS" pitchFamily="34" charset="-128"/>
              </a:rPr>
              <a:t>When logged into your light account, click the Help Center link in the upper right corner to expand the panel and gain access to relevant help topics</a:t>
            </a:r>
          </a:p>
          <a:p>
            <a:pPr fontAlgn="base">
              <a:spcAft>
                <a:spcPts val="600"/>
              </a:spcAft>
              <a:buClr>
                <a:srgbClr val="F0AB00"/>
              </a:buClr>
              <a:buSzPct val="80000"/>
            </a:pPr>
            <a:endParaRPr lang="en-US" sz="2000" kern="0" dirty="0">
              <a:ea typeface="Arial Unicode MS" pitchFamily="34" charset="-128"/>
              <a:cs typeface="Arial Unicode MS" pitchFamily="34" charset="-128"/>
            </a:endParaRPr>
          </a:p>
          <a:p>
            <a:pPr fontAlgn="base">
              <a:spcAft>
                <a:spcPts val="600"/>
              </a:spcAft>
              <a:buClr>
                <a:srgbClr val="F0AB00"/>
              </a:buClr>
              <a:buSzPct val="80000"/>
            </a:pPr>
            <a:endParaRPr lang="en-US" sz="2000" kern="0" dirty="0">
              <a:ea typeface="Arial Unicode MS" pitchFamily="34" charset="-128"/>
              <a:cs typeface="Arial Unicode MS" pitchFamily="34" charset="-128"/>
            </a:endParaRPr>
          </a:p>
          <a:p>
            <a:pPr fontAlgn="base">
              <a:spcAft>
                <a:spcPts val="600"/>
              </a:spcAft>
              <a:buClr>
                <a:srgbClr val="F0AB00"/>
              </a:buClr>
              <a:buSzPct val="80000"/>
            </a:pPr>
            <a:r>
              <a:rPr lang="en-US" sz="2000" b="1" kern="0" dirty="0">
                <a:ea typeface="Arial Unicode MS" pitchFamily="34" charset="-128"/>
                <a:cs typeface="Arial Unicode MS" pitchFamily="34" charset="-128"/>
              </a:rPr>
              <a:t>The </a:t>
            </a:r>
            <a:r>
              <a:rPr lang="en-US" sz="2000" b="1" kern="0" dirty="0">
                <a:solidFill>
                  <a:schemeClr val="accent1"/>
                </a:solidFill>
                <a:ea typeface="Arial Unicode MS" pitchFamily="34" charset="-128"/>
                <a:cs typeface="Arial Unicode MS" pitchFamily="34" charset="-128"/>
              </a:rPr>
              <a:t>Ariba Network, light account support page </a:t>
            </a:r>
            <a:r>
              <a:rPr lang="en-US" sz="2000" b="1" kern="0" dirty="0">
                <a:ea typeface="Arial Unicode MS" pitchFamily="34" charset="-128"/>
                <a:cs typeface="Arial Unicode MS" pitchFamily="34" charset="-128"/>
              </a:rPr>
              <a:t>will provide access to:</a:t>
            </a:r>
          </a:p>
          <a:p>
            <a:pPr marL="342900" indent="-342900" fontAlgn="base">
              <a:spcAft>
                <a:spcPts val="600"/>
              </a:spcAft>
              <a:buClr>
                <a:srgbClr val="F0AB00"/>
              </a:buClr>
              <a:buSzPct val="80000"/>
              <a:buFont typeface="Arial" panose="020B0604020202020204" pitchFamily="34" charset="0"/>
              <a:buChar char="•"/>
            </a:pPr>
            <a:r>
              <a:rPr lang="en-US" sz="2000" kern="0" dirty="0">
                <a:ea typeface="Arial Unicode MS" pitchFamily="34" charset="-128"/>
                <a:cs typeface="Arial Unicode MS" pitchFamily="34" charset="-128"/>
              </a:rPr>
              <a:t>A summary of light account features</a:t>
            </a:r>
          </a:p>
          <a:p>
            <a:pPr marL="342900" indent="-342900" fontAlgn="base">
              <a:spcAft>
                <a:spcPts val="600"/>
              </a:spcAft>
              <a:buClr>
                <a:srgbClr val="F0AB00"/>
              </a:buClr>
              <a:buSzPct val="80000"/>
              <a:buFont typeface="Arial" panose="020B0604020202020204" pitchFamily="34" charset="0"/>
              <a:buChar char="•"/>
            </a:pPr>
            <a:r>
              <a:rPr lang="en-US" sz="2000" dirty="0"/>
              <a:t>A quick tutorial on how to replay and respond to your customer</a:t>
            </a:r>
          </a:p>
          <a:p>
            <a:pPr marL="342900" indent="-342900" fontAlgn="base">
              <a:spcAft>
                <a:spcPts val="600"/>
              </a:spcAft>
              <a:buClr>
                <a:srgbClr val="F0AB00"/>
              </a:buClr>
              <a:buSzPct val="80000"/>
              <a:buFont typeface="Arial" panose="020B0604020202020204" pitchFamily="34" charset="0"/>
              <a:buChar char="•"/>
            </a:pPr>
            <a:r>
              <a:rPr lang="en-US" sz="2000" dirty="0"/>
              <a:t>Side-by-side comparison of light account and full-use account</a:t>
            </a:r>
          </a:p>
          <a:p>
            <a:pPr marL="342900" indent="-342900" fontAlgn="base">
              <a:spcAft>
                <a:spcPts val="600"/>
              </a:spcAft>
              <a:buClr>
                <a:srgbClr val="F0AB00"/>
              </a:buClr>
              <a:buSzPct val="80000"/>
              <a:buFont typeface="Arial" panose="020B0604020202020204" pitchFamily="34" charset="0"/>
              <a:buChar char="•"/>
            </a:pPr>
            <a:r>
              <a:rPr lang="en-US" sz="2000" kern="0" dirty="0">
                <a:ea typeface="Arial Unicode MS" pitchFamily="34" charset="-128"/>
                <a:cs typeface="Arial Unicode MS" pitchFamily="34" charset="-128"/>
              </a:rPr>
              <a:t>The Supplier Success Session Portal to register for an upcoming live demo</a:t>
            </a:r>
          </a:p>
          <a:p>
            <a:pPr marL="342900" indent="-342900" fontAlgn="base">
              <a:spcAft>
                <a:spcPts val="600"/>
              </a:spcAft>
              <a:buClr>
                <a:srgbClr val="F0AB00"/>
              </a:buClr>
              <a:buSzPct val="80000"/>
              <a:buFont typeface="Arial" panose="020B0604020202020204" pitchFamily="34" charset="0"/>
              <a:buChar char="•"/>
            </a:pPr>
            <a:r>
              <a:rPr lang="en-US" sz="2000" kern="0" dirty="0">
                <a:ea typeface="Arial Unicode MS" pitchFamily="34" charset="-128"/>
                <a:cs typeface="Arial Unicode MS" pitchFamily="34" charset="-128"/>
              </a:rPr>
              <a:t>A pre-recorded overview and demo of light account</a:t>
            </a:r>
          </a:p>
          <a:p>
            <a:pPr algn="ctr" fontAlgn="base">
              <a:spcAft>
                <a:spcPts val="600"/>
              </a:spcAft>
              <a:buClr>
                <a:srgbClr val="F0AB00"/>
              </a:buClr>
              <a:buSzPct val="80000"/>
            </a:pPr>
            <a:r>
              <a:rPr lang="en-US" sz="2400" b="1" kern="0" dirty="0">
                <a:ea typeface="Arial Unicode MS" pitchFamily="34" charset="-128"/>
                <a:cs typeface="Arial Unicode MS" pitchFamily="34" charset="-128"/>
                <a:hlinkClick r:id="rId5"/>
              </a:rPr>
              <a:t>https://support.ariba.com/ariba-network-light-account</a:t>
            </a:r>
            <a:r>
              <a:rPr lang="en-US" sz="2400" b="1" kern="0" dirty="0">
                <a:ea typeface="Arial Unicode MS" pitchFamily="34" charset="-128"/>
                <a:cs typeface="Arial Unicode MS" pitchFamily="34" charset="-128"/>
              </a:rPr>
              <a:t> </a:t>
            </a:r>
          </a:p>
        </p:txBody>
      </p:sp>
    </p:spTree>
    <p:extLst>
      <p:ext uri="{BB962C8B-B14F-4D97-AF65-F5344CB8AC3E}">
        <p14:creationId xmlns:p14="http://schemas.microsoft.com/office/powerpoint/2010/main" val="64151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sp>
        <p:nvSpPr>
          <p:cNvPr id="26" name="Title 3"/>
          <p:cNvSpPr>
            <a:spLocks noGrp="1"/>
          </p:cNvSpPr>
          <p:nvPr>
            <p:ph type="title"/>
          </p:nvPr>
        </p:nvSpPr>
        <p:spPr>
          <a:xfrm>
            <a:off x="113838" y="505534"/>
            <a:ext cx="11087033" cy="369204"/>
          </a:xfrm>
        </p:spPr>
        <p:txBody>
          <a:bodyPr/>
          <a:lstStyle/>
          <a:p>
            <a:r>
              <a:rPr lang="en-US" dirty="0"/>
              <a:t>Supplier Actions</a:t>
            </a:r>
          </a:p>
        </p:txBody>
      </p:sp>
      <p:sp>
        <p:nvSpPr>
          <p:cNvPr id="34" name="TextBox 33"/>
          <p:cNvSpPr txBox="1"/>
          <p:nvPr/>
        </p:nvSpPr>
        <p:spPr>
          <a:xfrm>
            <a:off x="515720" y="1179307"/>
            <a:ext cx="9159942" cy="2523768"/>
          </a:xfrm>
          <a:prstGeom prst="rect">
            <a:avLst/>
          </a:prstGeom>
          <a:noFill/>
        </p:spPr>
        <p:txBody>
          <a:bodyPr wrap="square" lIns="0" tIns="0" rIns="0" bIns="0" rtlCol="0">
            <a:spAutoFit/>
          </a:bodyPr>
          <a:lstStyle/>
          <a:p>
            <a:pPr marL="342900" indent="-342900" fontAlgn="base">
              <a:spcAft>
                <a:spcPts val="600"/>
              </a:spcAft>
              <a:buClr>
                <a:srgbClr val="F0AB00"/>
              </a:buClr>
              <a:buSzPct val="80000"/>
              <a:buFont typeface="Arial" panose="020B0604020202020204" pitchFamily="34" charset="0"/>
              <a:buChar char="•"/>
            </a:pPr>
            <a:endParaRPr lang="en-US" sz="2000" kern="0" dirty="0">
              <a:ea typeface="Arial Unicode MS" pitchFamily="34" charset="-128"/>
              <a:cs typeface="Arial Unicode MS" pitchFamily="34" charset="-128"/>
            </a:endParaRPr>
          </a:p>
          <a:p>
            <a:pPr marL="342900" indent="-342900" fontAlgn="base">
              <a:spcAft>
                <a:spcPts val="600"/>
              </a:spcAft>
              <a:buClr>
                <a:srgbClr val="F0AB00"/>
              </a:buClr>
              <a:buSzPct val="80000"/>
              <a:buFont typeface="Arial" panose="020B0604020202020204" pitchFamily="34" charset="0"/>
              <a:buChar char="•"/>
            </a:pPr>
            <a:r>
              <a:rPr lang="en-US" sz="2000" kern="0" dirty="0">
                <a:ea typeface="Arial Unicode MS" pitchFamily="34" charset="-128"/>
                <a:cs typeface="Arial Unicode MS" pitchFamily="34" charset="-128"/>
              </a:rPr>
              <a:t>Once you receive a Purchase Order, you will create an </a:t>
            </a:r>
            <a:r>
              <a:rPr lang="en-US" sz="2000" kern="0" dirty="0" err="1">
                <a:ea typeface="Arial Unicode MS" pitchFamily="34" charset="-128"/>
                <a:cs typeface="Arial Unicode MS" pitchFamily="34" charset="-128"/>
              </a:rPr>
              <a:t>Ariba</a:t>
            </a:r>
            <a:r>
              <a:rPr lang="en-US" sz="2000" kern="0" dirty="0">
                <a:ea typeface="Arial Unicode MS" pitchFamily="34" charset="-128"/>
                <a:cs typeface="Arial Unicode MS" pitchFamily="34" charset="-128"/>
              </a:rPr>
              <a:t> account and begin transacting with Moog</a:t>
            </a:r>
          </a:p>
          <a:p>
            <a:pPr fontAlgn="base">
              <a:spcAft>
                <a:spcPts val="600"/>
              </a:spcAft>
              <a:buClr>
                <a:srgbClr val="F0AB00"/>
              </a:buClr>
              <a:buSzPct val="80000"/>
            </a:pPr>
            <a:endParaRPr lang="en-US" sz="2000" kern="0" dirty="0">
              <a:ea typeface="Arial Unicode MS" pitchFamily="34" charset="-128"/>
              <a:cs typeface="Arial Unicode MS" pitchFamily="34" charset="-128"/>
            </a:endParaRPr>
          </a:p>
          <a:p>
            <a:pPr marL="342900" indent="-342900" fontAlgn="base">
              <a:spcAft>
                <a:spcPts val="600"/>
              </a:spcAft>
              <a:buClr>
                <a:srgbClr val="F0AB00"/>
              </a:buClr>
              <a:buSzPct val="80000"/>
              <a:buFont typeface="Arial" panose="020B0604020202020204" pitchFamily="34" charset="0"/>
              <a:buChar char="•"/>
            </a:pPr>
            <a:r>
              <a:rPr lang="en-US" sz="2000" kern="0" dirty="0">
                <a:ea typeface="Arial Unicode MS" pitchFamily="34" charset="-128"/>
                <a:cs typeface="Arial Unicode MS" pitchFamily="34" charset="-128"/>
              </a:rPr>
              <a:t>Not all sites/locations will be migrating to </a:t>
            </a:r>
            <a:r>
              <a:rPr lang="en-US" sz="2000" kern="0" dirty="0" err="1">
                <a:ea typeface="Arial Unicode MS" pitchFamily="34" charset="-128"/>
                <a:cs typeface="Arial Unicode MS" pitchFamily="34" charset="-128"/>
              </a:rPr>
              <a:t>Ariba</a:t>
            </a:r>
            <a:r>
              <a:rPr lang="en-US" sz="2000" kern="0" dirty="0">
                <a:ea typeface="Arial Unicode MS" pitchFamily="34" charset="-128"/>
                <a:cs typeface="Arial Unicode MS" pitchFamily="34" charset="-128"/>
              </a:rPr>
              <a:t> at the same time, so please continue to process Purchase Orders the same way in which you receive them</a:t>
            </a:r>
          </a:p>
          <a:p>
            <a:pPr marL="342900" indent="-342900" fontAlgn="base">
              <a:spcAft>
                <a:spcPts val="600"/>
              </a:spcAft>
              <a:buClr>
                <a:srgbClr val="F0AB00"/>
              </a:buClr>
              <a:buSzPct val="80000"/>
              <a:buFont typeface="Arial" panose="020B0604020202020204" pitchFamily="34" charset="0"/>
              <a:buChar char="•"/>
            </a:pPr>
            <a:endParaRPr lang="en-US" sz="2400" b="1" kern="0" dirty="0">
              <a:ea typeface="Arial Unicode MS" pitchFamily="34" charset="-128"/>
              <a:cs typeface="Arial Unicode MS" pitchFamily="34" charset="-128"/>
            </a:endParaRPr>
          </a:p>
        </p:txBody>
      </p:sp>
    </p:spTree>
    <p:extLst>
      <p:ext uri="{BB962C8B-B14F-4D97-AF65-F5344CB8AC3E}">
        <p14:creationId xmlns:p14="http://schemas.microsoft.com/office/powerpoint/2010/main" val="3156832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5457" y="504001"/>
            <a:ext cx="11183564" cy="507831"/>
          </a:xfrm>
        </p:spPr>
        <p:txBody>
          <a:bodyPr/>
          <a:lstStyle/>
          <a:p>
            <a:pPr marL="12700">
              <a:spcBef>
                <a:spcPts val="95"/>
              </a:spcBef>
            </a:pPr>
            <a:r>
              <a:rPr lang="en-US" sz="3300" spc="-20" dirty="0">
                <a:latin typeface="Arial" panose="020B0604020202020204" pitchFamily="34" charset="0"/>
                <a:cs typeface="Arial" panose="020B0604020202020204" pitchFamily="34" charset="0"/>
              </a:rPr>
              <a:t>Summit Topics</a:t>
            </a:r>
          </a:p>
        </p:txBody>
      </p:sp>
      <p:graphicFrame>
        <p:nvGraphicFramePr>
          <p:cNvPr id="5" name="Diagram 4"/>
          <p:cNvGraphicFramePr/>
          <p:nvPr>
            <p:extLst/>
          </p:nvPr>
        </p:nvGraphicFramePr>
        <p:xfrm>
          <a:off x="2055113" y="1294108"/>
          <a:ext cx="7501180" cy="5104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8731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gray">
          <a:xfrm>
            <a:off x="484191" y="661386"/>
            <a:ext cx="11182288" cy="1015663"/>
          </a:xfrm>
          <a:prstGeom prst="rect">
            <a:avLst/>
          </a:prstGeom>
        </p:spPr>
        <p:txBody>
          <a:bodyPr vert="horz" wrap="square" lIns="0" tIns="0" rIns="0" bIns="0" rtlCol="0" anchor="t" anchorCtr="0">
            <a:spAutoFit/>
          </a:bodyPr>
          <a:lstStyle>
            <a:lvl1pPr algn="l" defTabSz="1088231" rtl="0" eaLnBrk="1" latinLnBrk="0" hangingPunct="1">
              <a:spcBef>
                <a:spcPct val="0"/>
              </a:spcBef>
              <a:buNone/>
              <a:defRPr sz="2399" b="1" kern="1200" baseline="0">
                <a:solidFill>
                  <a:schemeClr val="tx1"/>
                </a:solidFill>
                <a:latin typeface="+mj-lt"/>
                <a:ea typeface="+mj-ea"/>
                <a:cs typeface="+mj-cs"/>
              </a:defRPr>
            </a:lvl1pPr>
          </a:lstStyle>
          <a:p>
            <a:r>
              <a:rPr lang="en-US" sz="6600" dirty="0"/>
              <a:t>Q&amp;A Session</a:t>
            </a:r>
            <a:endParaRPr lang="en-US" sz="6600" dirty="0">
              <a:solidFill>
                <a:schemeClr val="accent1"/>
              </a:solidFill>
            </a:endParaRPr>
          </a:p>
        </p:txBody>
      </p:sp>
      <p:pic>
        <p:nvPicPr>
          <p:cNvPr id="10" name="Picture 9"/>
          <p:cNvPicPr>
            <a:picLocks noChangeAspect="1"/>
          </p:cNvPicPr>
          <p:nvPr/>
        </p:nvPicPr>
        <p:blipFill>
          <a:blip r:embed="rId3"/>
          <a:stretch>
            <a:fillRect/>
          </a:stretch>
        </p:blipFill>
        <p:spPr>
          <a:xfrm>
            <a:off x="866238" y="6101688"/>
            <a:ext cx="1715516" cy="334380"/>
          </a:xfrm>
          <a:prstGeom prst="rect">
            <a:avLst/>
          </a:prstGeom>
        </p:spPr>
      </p:pic>
      <p:sp>
        <p:nvSpPr>
          <p:cNvPr id="12" name="Content Placeholder 1"/>
          <p:cNvSpPr txBox="1">
            <a:spLocks/>
          </p:cNvSpPr>
          <p:nvPr/>
        </p:nvSpPr>
        <p:spPr bwMode="gray">
          <a:xfrm>
            <a:off x="1890624" y="2389135"/>
            <a:ext cx="8774805" cy="1584072"/>
          </a:xfrm>
          <a:prstGeom prst="rect">
            <a:avLst/>
          </a:prstGeom>
        </p:spPr>
        <p:txBody>
          <a:bodyPr vert="horz" lIns="0" tIns="0" rIns="0" bIns="0" rtlCol="0">
            <a:no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kern="1200">
                <a:solidFill>
                  <a:schemeClr val="tx1"/>
                </a:solidFill>
                <a:latin typeface="+mn-lt"/>
                <a:ea typeface="+mn-ea"/>
                <a:cs typeface="+mn-cs"/>
              </a:defRPr>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kern="1200">
                <a:solidFill>
                  <a:schemeClr val="tx1"/>
                </a:solidFill>
                <a:latin typeface="+mn-lt"/>
                <a:ea typeface="+mn-ea"/>
                <a:cs typeface="+mn-cs"/>
              </a:defRPr>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lang="en-US" sz="1799" kern="1200" baseline="0" noProof="0">
                <a:solidFill>
                  <a:schemeClr val="tx1"/>
                </a:solidFill>
                <a:latin typeface="+mn-lt"/>
                <a:ea typeface="+mn-ea"/>
                <a:cs typeface="+mn-cs"/>
              </a:defRPr>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accent2"/>
              </a:buClr>
              <a:buSzPct val="100000"/>
              <a:buFont typeface="Arial" pitchFamily="34" charset="0"/>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algn="ctr"/>
            <a:r>
              <a:rPr lang="en-US" sz="4000" b="1" dirty="0">
                <a:latin typeface="Calibri" panose="020F0502020204030204" pitchFamily="34" charset="0"/>
              </a:rPr>
              <a:t>Please submit your questions using the Q&amp;A Widget</a:t>
            </a:r>
          </a:p>
        </p:txBody>
      </p:sp>
      <p:sp>
        <p:nvSpPr>
          <p:cNvPr id="13" name="Rectangle 12"/>
          <p:cNvSpPr/>
          <p:nvPr/>
        </p:nvSpPr>
        <p:spPr>
          <a:xfrm>
            <a:off x="1723996" y="5161253"/>
            <a:ext cx="9108060" cy="1200294"/>
          </a:xfrm>
          <a:prstGeom prst="rect">
            <a:avLst/>
          </a:prstGeom>
        </p:spPr>
        <p:txBody>
          <a:bodyPr wrap="square">
            <a:spAutoFit/>
          </a:bodyPr>
          <a:lstStyle/>
          <a:p>
            <a:pPr algn="ctr" defTabSz="914309">
              <a:lnSpc>
                <a:spcPct val="150000"/>
              </a:lnSpc>
              <a:defRPr/>
            </a:pPr>
            <a:r>
              <a:rPr lang="en-US" sz="1600" b="1" kern="0" dirty="0">
                <a:solidFill>
                  <a:srgbClr val="000000"/>
                </a:solidFill>
              </a:rPr>
              <a:t>Check out our website and our YouTube channel for more information!</a:t>
            </a:r>
          </a:p>
          <a:p>
            <a:pPr algn="ctr" defTabSz="914309">
              <a:lnSpc>
                <a:spcPct val="150000"/>
              </a:lnSpc>
              <a:defRPr/>
            </a:pPr>
            <a:r>
              <a:rPr lang="en-US" sz="1600" kern="0" dirty="0">
                <a:solidFill>
                  <a:srgbClr val="000000"/>
                </a:solidFill>
                <a:hlinkClick r:id="rId4"/>
              </a:rPr>
              <a:t>http://www.ariba.com/suppliers/ariba-network-for-suppliers</a:t>
            </a:r>
            <a:endParaRPr lang="en-US" sz="1600" kern="0" dirty="0">
              <a:solidFill>
                <a:srgbClr val="000000"/>
              </a:solidFill>
            </a:endParaRPr>
          </a:p>
          <a:p>
            <a:pPr algn="ctr" defTabSz="914309">
              <a:lnSpc>
                <a:spcPct val="150000"/>
              </a:lnSpc>
              <a:defRPr/>
            </a:pPr>
            <a:r>
              <a:rPr lang="en-US" sz="1600" kern="0" dirty="0">
                <a:solidFill>
                  <a:srgbClr val="000000"/>
                </a:solidFill>
                <a:hlinkClick r:id="rId5"/>
              </a:rPr>
              <a:t>https://www.youtube.com/user/AribaSpendManager/videos</a:t>
            </a:r>
            <a:r>
              <a:rPr lang="en-US" sz="1600" kern="0" dirty="0">
                <a:solidFill>
                  <a:srgbClr val="000000"/>
                </a:solidFill>
              </a:rPr>
              <a:t>  </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3945" y="418237"/>
            <a:ext cx="1997542" cy="1997542"/>
          </a:xfrm>
          <a:prstGeom prst="rect">
            <a:avLst/>
          </a:prstGeom>
        </p:spPr>
      </p:pic>
      <p:sp>
        <p:nvSpPr>
          <p:cNvPr id="16" name="Rectangle 15"/>
          <p:cNvSpPr/>
          <p:nvPr/>
        </p:nvSpPr>
        <p:spPr>
          <a:xfrm>
            <a:off x="1318883" y="3719858"/>
            <a:ext cx="9918286" cy="1292662"/>
          </a:xfrm>
          <a:prstGeom prst="rect">
            <a:avLst/>
          </a:prstGeom>
          <a:gradFill flip="none" rotWithShape="1">
            <a:gsLst>
              <a:gs pos="0">
                <a:srgbClr val="F0AB00">
                  <a:lumMod val="5000"/>
                  <a:lumOff val="95000"/>
                </a:srgbClr>
              </a:gs>
              <a:gs pos="80000">
                <a:srgbClr val="F0AB00">
                  <a:lumMod val="45000"/>
                  <a:lumOff val="55000"/>
                </a:srgbClr>
              </a:gs>
              <a:gs pos="88000">
                <a:srgbClr val="F0AB00">
                  <a:lumMod val="45000"/>
                  <a:lumOff val="55000"/>
                </a:srgbClr>
              </a:gs>
              <a:gs pos="100000">
                <a:srgbClr val="F0AB00">
                  <a:lumMod val="30000"/>
                  <a:lumOff val="70000"/>
                </a:srgbClr>
              </a:gs>
            </a:gsLst>
            <a:lin ang="16200000" scaled="1"/>
            <a:tileRect/>
          </a:gradFill>
        </p:spPr>
        <p:txBody>
          <a:bodyPr wrap="square" anchor="ctr">
            <a:spAutoFit/>
          </a:bodyPr>
          <a:lstStyle/>
          <a:p>
            <a:pPr algn="ctr" fontAlgn="base">
              <a:spcBef>
                <a:spcPts val="600"/>
              </a:spcBef>
              <a:spcAft>
                <a:spcPct val="0"/>
              </a:spcAft>
              <a:buClr>
                <a:srgbClr val="F0AB00"/>
              </a:buClr>
              <a:buSzPct val="80000"/>
            </a:pPr>
            <a:r>
              <a:rPr lang="en-US" sz="3200" b="1" dirty="0">
                <a:latin typeface="Calibri" panose="020F0502020204030204" pitchFamily="34" charset="0"/>
              </a:rPr>
              <a:t>Moog Inc. Email Address:</a:t>
            </a:r>
          </a:p>
          <a:p>
            <a:pPr algn="ctr" fontAlgn="base">
              <a:spcBef>
                <a:spcPts val="600"/>
              </a:spcBef>
              <a:spcAft>
                <a:spcPct val="0"/>
              </a:spcAft>
              <a:buClr>
                <a:srgbClr val="F0AB00"/>
              </a:buClr>
              <a:buSzPct val="80000"/>
            </a:pPr>
            <a:r>
              <a:rPr lang="en-US" sz="1800" b="1" dirty="0" smtClean="0">
                <a:latin typeface="Calibri" panose="020F0502020204030204" pitchFamily="34" charset="0"/>
                <a:hlinkClick r:id="rId7"/>
              </a:rPr>
              <a:t>MoogEnablement@moog.com</a:t>
            </a:r>
            <a:r>
              <a:rPr lang="en-US" sz="1800" b="1" dirty="0" smtClean="0">
                <a:latin typeface="Calibri" panose="020F0502020204030204" pitchFamily="34" charset="0"/>
              </a:rPr>
              <a:t> (</a:t>
            </a:r>
            <a:r>
              <a:rPr lang="en-US" sz="1800" b="1" spc="-10" dirty="0">
                <a:latin typeface="Calibri" panose="020F0502020204030204" pitchFamily="34" charset="0"/>
                <a:cs typeface="Arial"/>
              </a:rPr>
              <a:t>Ariba </a:t>
            </a:r>
            <a:r>
              <a:rPr lang="en-US" sz="1800" b="1" dirty="0">
                <a:latin typeface="Calibri" panose="020F0502020204030204" pitchFamily="34" charset="0"/>
                <a:cs typeface="Arial"/>
              </a:rPr>
              <a:t>Network </a:t>
            </a:r>
            <a:r>
              <a:rPr lang="en-US" sz="1800" b="1" spc="-5" dirty="0">
                <a:latin typeface="Calibri" panose="020F0502020204030204" pitchFamily="34" charset="0"/>
                <a:cs typeface="Arial"/>
              </a:rPr>
              <a:t>Registration or Configuration</a:t>
            </a:r>
            <a:r>
              <a:rPr lang="en-US" sz="1800" b="1" spc="-114" dirty="0">
                <a:latin typeface="Calibri" panose="020F0502020204030204" pitchFamily="34" charset="0"/>
                <a:cs typeface="Arial"/>
              </a:rPr>
              <a:t> </a:t>
            </a:r>
            <a:r>
              <a:rPr lang="en-US" sz="1800" b="1" spc="-5" dirty="0" smtClean="0">
                <a:latin typeface="Calibri" panose="020F0502020204030204" pitchFamily="34" charset="0"/>
                <a:cs typeface="Arial"/>
              </a:rPr>
              <a:t>Support</a:t>
            </a:r>
            <a:r>
              <a:rPr lang="en-US" sz="1800" b="1" dirty="0" smtClean="0">
                <a:latin typeface="Calibri" panose="020F0502020204030204" pitchFamily="34" charset="0"/>
              </a:rPr>
              <a:t>)</a:t>
            </a:r>
          </a:p>
          <a:p>
            <a:pPr algn="ctr" fontAlgn="base">
              <a:spcBef>
                <a:spcPts val="600"/>
              </a:spcBef>
              <a:spcAft>
                <a:spcPct val="0"/>
              </a:spcAft>
              <a:buClr>
                <a:srgbClr val="F0AB00"/>
              </a:buClr>
              <a:buSzPct val="80000"/>
            </a:pPr>
            <a:r>
              <a:rPr lang="en-US" sz="1800" b="1" dirty="0" smtClean="0">
                <a:latin typeface="Calibri" panose="020F0502020204030204" pitchFamily="34" charset="0"/>
                <a:cs typeface="Arial"/>
                <a:hlinkClick r:id="rId8"/>
              </a:rPr>
              <a:t>AribaSupport@moog.com</a:t>
            </a:r>
            <a:r>
              <a:rPr lang="en-US" sz="1800" b="1" dirty="0">
                <a:latin typeface="Calibri" panose="020F0502020204030204" pitchFamily="34" charset="0"/>
                <a:cs typeface="Arial"/>
              </a:rPr>
              <a:t> (Moog Inc. Business Process </a:t>
            </a:r>
            <a:r>
              <a:rPr lang="en-US" sz="1800" b="1" dirty="0" smtClean="0">
                <a:latin typeface="Calibri" panose="020F0502020204030204" pitchFamily="34" charset="0"/>
                <a:cs typeface="Arial"/>
              </a:rPr>
              <a:t>Support)</a:t>
            </a:r>
            <a:endParaRPr lang="en-US" sz="1800" b="1" dirty="0">
              <a:latin typeface="Calibri" panose="020F0502020204030204" pitchFamily="34" charset="0"/>
              <a:cs typeface="Arial"/>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22302" y="6303413"/>
            <a:ext cx="1542220" cy="206214"/>
          </a:xfrm>
          <a:prstGeom prst="rect">
            <a:avLst/>
          </a:prstGeom>
        </p:spPr>
      </p:pic>
    </p:spTree>
    <p:extLst>
      <p:ext uri="{BB962C8B-B14F-4D97-AF65-F5344CB8AC3E}">
        <p14:creationId xmlns:p14="http://schemas.microsoft.com/office/powerpoint/2010/main" val="2503975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66238" y="6101688"/>
            <a:ext cx="1715516" cy="334380"/>
          </a:xfrm>
          <a:prstGeom prst="rect">
            <a:avLst/>
          </a:prstGeom>
        </p:spPr>
      </p:pic>
      <p:sp>
        <p:nvSpPr>
          <p:cNvPr id="12" name="Content Placeholder 1"/>
          <p:cNvSpPr txBox="1">
            <a:spLocks/>
          </p:cNvSpPr>
          <p:nvPr/>
        </p:nvSpPr>
        <p:spPr bwMode="gray">
          <a:xfrm>
            <a:off x="1890624" y="2389135"/>
            <a:ext cx="8774805" cy="1584072"/>
          </a:xfrm>
          <a:prstGeom prst="rect">
            <a:avLst/>
          </a:prstGeom>
        </p:spPr>
        <p:txBody>
          <a:bodyPr vert="horz" lIns="0" tIns="0" rIns="0" bIns="0" rtlCol="0">
            <a:no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kern="1200">
                <a:solidFill>
                  <a:schemeClr val="tx1"/>
                </a:solidFill>
                <a:latin typeface="+mn-lt"/>
                <a:ea typeface="+mn-ea"/>
                <a:cs typeface="+mn-cs"/>
              </a:defRPr>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kern="1200">
                <a:solidFill>
                  <a:schemeClr val="tx1"/>
                </a:solidFill>
                <a:latin typeface="+mn-lt"/>
                <a:ea typeface="+mn-ea"/>
                <a:cs typeface="+mn-cs"/>
              </a:defRPr>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lang="en-US" sz="1799" kern="1200" baseline="0" noProof="0">
                <a:solidFill>
                  <a:schemeClr val="tx1"/>
                </a:solidFill>
                <a:latin typeface="+mn-lt"/>
                <a:ea typeface="+mn-ea"/>
                <a:cs typeface="+mn-cs"/>
              </a:defRPr>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accent2"/>
              </a:buClr>
              <a:buSzPct val="100000"/>
              <a:buFont typeface="Arial" pitchFamily="34" charset="0"/>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algn="ctr"/>
            <a:r>
              <a:rPr lang="en-US" sz="11500" b="1" dirty="0">
                <a:latin typeface="Arial" panose="020B0604020202020204" pitchFamily="34" charset="0"/>
                <a:cs typeface="Arial" panose="020B0604020202020204" pitchFamily="34" charset="0"/>
              </a:rPr>
              <a:t>Thank You</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2302" y="6303413"/>
            <a:ext cx="1542220" cy="206214"/>
          </a:xfrm>
          <a:prstGeom prst="rect">
            <a:avLst/>
          </a:prstGeom>
        </p:spPr>
      </p:pic>
    </p:spTree>
    <p:extLst>
      <p:ext uri="{BB962C8B-B14F-4D97-AF65-F5344CB8AC3E}">
        <p14:creationId xmlns:p14="http://schemas.microsoft.com/office/powerpoint/2010/main" val="1378088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089" y="2564353"/>
            <a:ext cx="11182288" cy="677108"/>
          </a:xfrm>
        </p:spPr>
        <p:txBody>
          <a:bodyPr/>
          <a:lstStyle/>
          <a:p>
            <a:r>
              <a:rPr lang="en-US" sz="6600" dirty="0"/>
              <a:t>Appendix</a:t>
            </a:r>
            <a:endParaRPr lang="en-US" sz="6600" dirty="0">
              <a:solidFill>
                <a:schemeClr val="accent1"/>
              </a:solidFill>
            </a:endParaRPr>
          </a:p>
        </p:txBody>
      </p:sp>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14" y="3410498"/>
            <a:ext cx="2746044" cy="2746044"/>
          </a:xfrm>
          <a:prstGeom prst="rect">
            <a:avLst/>
          </a:prstGeom>
        </p:spPr>
      </p:pic>
    </p:spTree>
    <p:extLst>
      <p:ext uri="{BB962C8B-B14F-4D97-AF65-F5344CB8AC3E}">
        <p14:creationId xmlns:p14="http://schemas.microsoft.com/office/powerpoint/2010/main" val="2321249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sp>
        <p:nvSpPr>
          <p:cNvPr id="23" name="Rectangle 22"/>
          <p:cNvSpPr/>
          <p:nvPr/>
        </p:nvSpPr>
        <p:spPr bwMode="gray">
          <a:xfrm>
            <a:off x="11532171" y="6464808"/>
            <a:ext cx="265176" cy="274320"/>
          </a:xfrm>
          <a:prstGeom prst="rect">
            <a:avLst/>
          </a:prstGeom>
          <a:solidFill>
            <a:schemeClr val="bg1"/>
          </a:solidFill>
          <a:ln w="635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000" kern="0" dirty="0" err="1">
              <a:solidFill>
                <a:sysClr val="windowText" lastClr="000000"/>
              </a:solidFill>
              <a:ea typeface="Arial Unicode MS" pitchFamily="34" charset="-128"/>
              <a:cs typeface="Arial Unicode MS" pitchFamily="34" charset="-128"/>
            </a:endParaRPr>
          </a:p>
        </p:txBody>
      </p:sp>
      <p:sp>
        <p:nvSpPr>
          <p:cNvPr id="24" name="object 28">
            <a:hlinkClick r:id="rId2" action="ppaction://hlinksldjump"/>
          </p:cNvPr>
          <p:cNvSpPr/>
          <p:nvPr/>
        </p:nvSpPr>
        <p:spPr>
          <a:xfrm>
            <a:off x="11749643" y="243987"/>
            <a:ext cx="442603" cy="1014975"/>
          </a:xfrm>
          <a:custGeom>
            <a:avLst/>
            <a:gdLst/>
            <a:ahLst/>
            <a:cxnLst/>
            <a:rect l="l" t="t" r="r" b="b"/>
            <a:pathLst>
              <a:path w="414654" h="1076325">
                <a:moveTo>
                  <a:pt x="0" y="1075842"/>
                </a:moveTo>
                <a:lnTo>
                  <a:pt x="414400" y="1075842"/>
                </a:lnTo>
                <a:lnTo>
                  <a:pt x="414400" y="0"/>
                </a:lnTo>
                <a:lnTo>
                  <a:pt x="0" y="0"/>
                </a:lnTo>
                <a:lnTo>
                  <a:pt x="0" y="1075842"/>
                </a:lnTo>
                <a:close/>
              </a:path>
            </a:pathLst>
          </a:custGeom>
          <a:solidFill>
            <a:srgbClr val="DADADA"/>
          </a:solidFill>
          <a:ln>
            <a:noFill/>
          </a:ln>
        </p:spPr>
        <p:txBody>
          <a:bodyPr wrap="square" lIns="0" tIns="0" rIns="0" bIns="0" rtlCol="0"/>
          <a:lstStyle/>
          <a:p>
            <a:pPr>
              <a:defRPr/>
            </a:pPr>
            <a:endParaRPr sz="1799" kern="0" dirty="0">
              <a:solidFill>
                <a:srgbClr val="DADADA"/>
              </a:solidFill>
            </a:endParaRPr>
          </a:p>
        </p:txBody>
      </p:sp>
      <p:sp>
        <p:nvSpPr>
          <p:cNvPr id="43" name="object 29"/>
          <p:cNvSpPr txBox="1"/>
          <p:nvPr/>
        </p:nvSpPr>
        <p:spPr>
          <a:xfrm>
            <a:off x="11906116" y="243989"/>
            <a:ext cx="153888" cy="1044483"/>
          </a:xfrm>
          <a:prstGeom prst="rect">
            <a:avLst/>
          </a:prstGeom>
          <a:ln>
            <a:noFill/>
          </a:ln>
        </p:spPr>
        <p:txBody>
          <a:bodyPr vert="vert" wrap="square" lIns="0" tIns="635" rIns="0" bIns="0" rtlCol="0" anchor="ctr">
            <a:spAutoFit/>
          </a:bodyPr>
          <a:lstStyle/>
          <a:p>
            <a:pPr marL="12696" algn="ctr">
              <a:spcBef>
                <a:spcPts val="5"/>
              </a:spcBef>
            </a:pPr>
            <a:r>
              <a:rPr lang="en-US" sz="1000" b="1" dirty="0">
                <a:solidFill>
                  <a:srgbClr val="FFFFFF"/>
                </a:solidFill>
                <a:cs typeface="Arial"/>
              </a:rPr>
              <a:t>Topics</a:t>
            </a:r>
            <a:endParaRPr sz="1000" b="1" dirty="0">
              <a:solidFill>
                <a:prstClr val="black"/>
              </a:solidFill>
              <a:cs typeface="Arial"/>
            </a:endParaRPr>
          </a:p>
        </p:txBody>
      </p:sp>
      <p:sp>
        <p:nvSpPr>
          <p:cNvPr id="44" name="object 30">
            <a:hlinkClick r:id="rId3" action="ppaction://hlinksldjump"/>
          </p:cNvPr>
          <p:cNvSpPr/>
          <p:nvPr/>
        </p:nvSpPr>
        <p:spPr>
          <a:xfrm>
            <a:off x="11749645" y="1254779"/>
            <a:ext cx="443273" cy="934446"/>
          </a:xfrm>
          <a:custGeom>
            <a:avLst/>
            <a:gdLst/>
            <a:ahLst/>
            <a:cxnLst/>
            <a:rect l="l" t="t" r="r" b="b"/>
            <a:pathLst>
              <a:path w="414654" h="655319">
                <a:moveTo>
                  <a:pt x="0" y="655256"/>
                </a:moveTo>
                <a:lnTo>
                  <a:pt x="414400" y="655256"/>
                </a:lnTo>
                <a:lnTo>
                  <a:pt x="414400" y="0"/>
                </a:lnTo>
                <a:lnTo>
                  <a:pt x="0" y="0"/>
                </a:lnTo>
                <a:lnTo>
                  <a:pt x="0" y="655256"/>
                </a:lnTo>
                <a:close/>
              </a:path>
            </a:pathLst>
          </a:custGeom>
          <a:solidFill>
            <a:srgbClr val="DADADA"/>
          </a:solidFill>
          <a:ln>
            <a:noFill/>
          </a:ln>
        </p:spPr>
        <p:txBody>
          <a:bodyPr wrap="square" lIns="0" tIns="0" rIns="0" bIns="0" rtlCol="0" anchor="ctr"/>
          <a:lstStyle/>
          <a:p>
            <a:pPr>
              <a:defRPr/>
            </a:pPr>
            <a:endParaRPr sz="1799" kern="0" dirty="0">
              <a:solidFill>
                <a:srgbClr val="DADADA"/>
              </a:solidFill>
            </a:endParaRPr>
          </a:p>
        </p:txBody>
      </p:sp>
      <p:sp>
        <p:nvSpPr>
          <p:cNvPr id="45" name="object 30">
            <a:hlinkClick r:id="rId4" action="ppaction://hlinksldjump"/>
          </p:cNvPr>
          <p:cNvSpPr/>
          <p:nvPr/>
        </p:nvSpPr>
        <p:spPr>
          <a:xfrm>
            <a:off x="11737119" y="2189224"/>
            <a:ext cx="455799" cy="934446"/>
          </a:xfrm>
          <a:custGeom>
            <a:avLst/>
            <a:gdLst/>
            <a:ahLst/>
            <a:cxnLst/>
            <a:rect l="l" t="t" r="r" b="b"/>
            <a:pathLst>
              <a:path w="414654" h="655319">
                <a:moveTo>
                  <a:pt x="0" y="655256"/>
                </a:moveTo>
                <a:lnTo>
                  <a:pt x="414400" y="655256"/>
                </a:lnTo>
                <a:lnTo>
                  <a:pt x="414400" y="0"/>
                </a:lnTo>
                <a:lnTo>
                  <a:pt x="0" y="0"/>
                </a:lnTo>
                <a:lnTo>
                  <a:pt x="0" y="655256"/>
                </a:lnTo>
                <a:close/>
              </a:path>
            </a:pathLst>
          </a:custGeom>
          <a:solidFill>
            <a:srgbClr val="DADADA"/>
          </a:solidFill>
          <a:ln>
            <a:noFill/>
          </a:ln>
        </p:spPr>
        <p:txBody>
          <a:bodyPr wrap="square" lIns="0" tIns="0" rIns="0" bIns="0" rtlCol="0" anchor="ctr"/>
          <a:lstStyle/>
          <a:p>
            <a:pPr>
              <a:defRPr/>
            </a:pPr>
            <a:endParaRPr sz="1799" kern="0" dirty="0">
              <a:solidFill>
                <a:prstClr val="black"/>
              </a:solidFill>
            </a:endParaRPr>
          </a:p>
        </p:txBody>
      </p:sp>
      <p:sp>
        <p:nvSpPr>
          <p:cNvPr id="46" name="object 30">
            <a:hlinkClick r:id="rId5" action="ppaction://hlinksldjump"/>
          </p:cNvPr>
          <p:cNvSpPr/>
          <p:nvPr/>
        </p:nvSpPr>
        <p:spPr>
          <a:xfrm>
            <a:off x="11737119" y="3116620"/>
            <a:ext cx="455799" cy="934446"/>
          </a:xfrm>
          <a:custGeom>
            <a:avLst/>
            <a:gdLst/>
            <a:ahLst/>
            <a:cxnLst/>
            <a:rect l="l" t="t" r="r" b="b"/>
            <a:pathLst>
              <a:path w="414654" h="655319">
                <a:moveTo>
                  <a:pt x="0" y="655256"/>
                </a:moveTo>
                <a:lnTo>
                  <a:pt x="414400" y="655256"/>
                </a:lnTo>
                <a:lnTo>
                  <a:pt x="414400" y="0"/>
                </a:lnTo>
                <a:lnTo>
                  <a:pt x="0" y="0"/>
                </a:lnTo>
                <a:lnTo>
                  <a:pt x="0" y="655256"/>
                </a:lnTo>
                <a:close/>
              </a:path>
            </a:pathLst>
          </a:custGeom>
          <a:solidFill>
            <a:srgbClr val="DADADA"/>
          </a:solidFill>
          <a:ln>
            <a:noFill/>
          </a:ln>
        </p:spPr>
        <p:txBody>
          <a:bodyPr wrap="square" lIns="0" tIns="0" rIns="0" bIns="0" rtlCol="0" anchor="ctr"/>
          <a:lstStyle/>
          <a:p>
            <a:pPr>
              <a:defRPr/>
            </a:pPr>
            <a:endParaRPr sz="1000" kern="0" dirty="0">
              <a:solidFill>
                <a:prstClr val="black"/>
              </a:solidFill>
            </a:endParaRPr>
          </a:p>
        </p:txBody>
      </p:sp>
      <p:sp>
        <p:nvSpPr>
          <p:cNvPr id="47" name="object 31"/>
          <p:cNvSpPr txBox="1"/>
          <p:nvPr/>
        </p:nvSpPr>
        <p:spPr>
          <a:xfrm>
            <a:off x="11906116" y="1433841"/>
            <a:ext cx="153888" cy="588075"/>
          </a:xfrm>
          <a:prstGeom prst="rect">
            <a:avLst/>
          </a:prstGeom>
          <a:ln>
            <a:noFill/>
          </a:ln>
        </p:spPr>
        <p:txBody>
          <a:bodyPr vert="vert" wrap="square" lIns="0" tIns="635" rIns="0" bIns="0" rtlCol="0" anchor="ctr">
            <a:spAutoFit/>
          </a:bodyPr>
          <a:lstStyle/>
          <a:p>
            <a:pPr marL="12696" algn="ctr">
              <a:spcBef>
                <a:spcPts val="5"/>
              </a:spcBef>
            </a:pPr>
            <a:r>
              <a:rPr lang="en-US" sz="1000" spc="35" dirty="0">
                <a:solidFill>
                  <a:srgbClr val="FFFFFF"/>
                </a:solidFill>
                <a:cs typeface="Arial"/>
              </a:rPr>
              <a:t>Overview</a:t>
            </a:r>
            <a:endParaRPr sz="1000" dirty="0">
              <a:solidFill>
                <a:prstClr val="black"/>
              </a:solidFill>
              <a:cs typeface="Arial"/>
            </a:endParaRPr>
          </a:p>
        </p:txBody>
      </p:sp>
      <p:sp>
        <p:nvSpPr>
          <p:cNvPr id="48" name="object 35">
            <a:hlinkClick r:id="rId5" action="ppaction://hlinksldjump"/>
          </p:cNvPr>
          <p:cNvSpPr txBox="1"/>
          <p:nvPr/>
        </p:nvSpPr>
        <p:spPr>
          <a:xfrm>
            <a:off x="11906116" y="3349353"/>
            <a:ext cx="153888" cy="534403"/>
          </a:xfrm>
          <a:prstGeom prst="rect">
            <a:avLst/>
          </a:prstGeom>
          <a:ln>
            <a:noFill/>
          </a:ln>
        </p:spPr>
        <p:txBody>
          <a:bodyPr vert="vert" wrap="square" lIns="0" tIns="635" rIns="0" bIns="0" rtlCol="0" anchor="ctr">
            <a:spAutoFit/>
          </a:bodyPr>
          <a:lstStyle/>
          <a:p>
            <a:pPr marL="12696" algn="ctr">
              <a:spcBef>
                <a:spcPts val="5"/>
              </a:spcBef>
            </a:pPr>
            <a:r>
              <a:rPr lang="en-US" sz="1000" spc="35" dirty="0">
                <a:solidFill>
                  <a:srgbClr val="FFFFFF"/>
                </a:solidFill>
                <a:cs typeface="Arial"/>
              </a:rPr>
              <a:t>Benefits</a:t>
            </a:r>
            <a:endParaRPr sz="1000" dirty="0">
              <a:solidFill>
                <a:prstClr val="black"/>
              </a:solidFill>
              <a:cs typeface="Arial"/>
            </a:endParaRPr>
          </a:p>
        </p:txBody>
      </p:sp>
      <p:sp>
        <p:nvSpPr>
          <p:cNvPr id="49" name="object 30">
            <a:hlinkClick r:id="rId6" action="ppaction://hlinksldjump"/>
          </p:cNvPr>
          <p:cNvSpPr/>
          <p:nvPr/>
        </p:nvSpPr>
        <p:spPr>
          <a:xfrm>
            <a:off x="11737789" y="4051066"/>
            <a:ext cx="455799" cy="934446"/>
          </a:xfrm>
          <a:custGeom>
            <a:avLst/>
            <a:gdLst/>
            <a:ahLst/>
            <a:cxnLst/>
            <a:rect l="l" t="t" r="r" b="b"/>
            <a:pathLst>
              <a:path w="414654" h="655319">
                <a:moveTo>
                  <a:pt x="0" y="655256"/>
                </a:moveTo>
                <a:lnTo>
                  <a:pt x="414400" y="655256"/>
                </a:lnTo>
                <a:lnTo>
                  <a:pt x="414400" y="0"/>
                </a:lnTo>
                <a:lnTo>
                  <a:pt x="0" y="0"/>
                </a:lnTo>
                <a:lnTo>
                  <a:pt x="0" y="655256"/>
                </a:lnTo>
                <a:close/>
              </a:path>
            </a:pathLst>
          </a:custGeom>
          <a:solidFill>
            <a:srgbClr val="DADADA"/>
          </a:solidFill>
          <a:ln>
            <a:noFill/>
          </a:ln>
        </p:spPr>
        <p:txBody>
          <a:bodyPr wrap="square" lIns="0" tIns="0" rIns="0" bIns="0" rtlCol="0" anchor="ctr"/>
          <a:lstStyle/>
          <a:p>
            <a:pPr>
              <a:defRPr/>
            </a:pPr>
            <a:endParaRPr sz="1000" kern="0" dirty="0">
              <a:solidFill>
                <a:prstClr val="black"/>
              </a:solidFill>
            </a:endParaRPr>
          </a:p>
        </p:txBody>
      </p:sp>
      <p:sp>
        <p:nvSpPr>
          <p:cNvPr id="50" name="object 30">
            <a:hlinkClick r:id="rId7" action="ppaction://hlinksldjump"/>
          </p:cNvPr>
          <p:cNvSpPr/>
          <p:nvPr/>
        </p:nvSpPr>
        <p:spPr>
          <a:xfrm>
            <a:off x="11737789" y="4985511"/>
            <a:ext cx="455799" cy="934446"/>
          </a:xfrm>
          <a:custGeom>
            <a:avLst/>
            <a:gdLst/>
            <a:ahLst/>
            <a:cxnLst/>
            <a:rect l="l" t="t" r="r" b="b"/>
            <a:pathLst>
              <a:path w="414654" h="655319">
                <a:moveTo>
                  <a:pt x="0" y="655256"/>
                </a:moveTo>
                <a:lnTo>
                  <a:pt x="414400" y="655256"/>
                </a:lnTo>
                <a:lnTo>
                  <a:pt x="414400" y="0"/>
                </a:lnTo>
                <a:lnTo>
                  <a:pt x="0" y="0"/>
                </a:lnTo>
                <a:lnTo>
                  <a:pt x="0" y="655256"/>
                </a:lnTo>
                <a:close/>
              </a:path>
            </a:pathLst>
          </a:custGeom>
          <a:solidFill>
            <a:srgbClr val="DADADA"/>
          </a:solidFill>
          <a:ln>
            <a:noFill/>
          </a:ln>
        </p:spPr>
        <p:txBody>
          <a:bodyPr wrap="square" lIns="0" tIns="0" rIns="0" bIns="0" rtlCol="0" anchor="ctr"/>
          <a:lstStyle/>
          <a:p>
            <a:pPr>
              <a:defRPr/>
            </a:pPr>
            <a:endParaRPr sz="1000" kern="0" dirty="0">
              <a:solidFill>
                <a:prstClr val="black"/>
              </a:solidFill>
            </a:endParaRPr>
          </a:p>
        </p:txBody>
      </p:sp>
      <p:sp>
        <p:nvSpPr>
          <p:cNvPr id="51" name="object 30">
            <a:hlinkClick r:id="rId8" action="ppaction://hlinksldjump"/>
          </p:cNvPr>
          <p:cNvSpPr/>
          <p:nvPr/>
        </p:nvSpPr>
        <p:spPr>
          <a:xfrm>
            <a:off x="11737789" y="5919956"/>
            <a:ext cx="455799" cy="938044"/>
          </a:xfrm>
          <a:custGeom>
            <a:avLst/>
            <a:gdLst/>
            <a:ahLst/>
            <a:cxnLst/>
            <a:rect l="l" t="t" r="r" b="b"/>
            <a:pathLst>
              <a:path w="414654" h="655319">
                <a:moveTo>
                  <a:pt x="0" y="655256"/>
                </a:moveTo>
                <a:lnTo>
                  <a:pt x="414400" y="655256"/>
                </a:lnTo>
                <a:lnTo>
                  <a:pt x="414400" y="0"/>
                </a:lnTo>
                <a:lnTo>
                  <a:pt x="0" y="0"/>
                </a:lnTo>
                <a:lnTo>
                  <a:pt x="0" y="655256"/>
                </a:lnTo>
                <a:close/>
              </a:path>
            </a:pathLst>
          </a:custGeom>
          <a:solidFill>
            <a:schemeClr val="tx1"/>
          </a:solidFill>
          <a:ln>
            <a:noFill/>
          </a:ln>
        </p:spPr>
        <p:txBody>
          <a:bodyPr wrap="square" lIns="0" tIns="0" rIns="0" bIns="0" rtlCol="0" anchor="ctr"/>
          <a:lstStyle/>
          <a:p>
            <a:pPr>
              <a:defRPr/>
            </a:pPr>
            <a:endParaRPr sz="1000" kern="0" dirty="0">
              <a:solidFill>
                <a:prstClr val="black"/>
              </a:solidFill>
            </a:endParaRPr>
          </a:p>
        </p:txBody>
      </p:sp>
      <p:sp>
        <p:nvSpPr>
          <p:cNvPr id="52" name="object 48"/>
          <p:cNvSpPr/>
          <p:nvPr/>
        </p:nvSpPr>
        <p:spPr>
          <a:xfrm>
            <a:off x="11696537" y="0"/>
            <a:ext cx="75998" cy="6858000"/>
          </a:xfrm>
          <a:custGeom>
            <a:avLst/>
            <a:gdLst/>
            <a:ahLst/>
            <a:cxnLst/>
            <a:rect l="l" t="t" r="r" b="b"/>
            <a:pathLst>
              <a:path w="82550" h="6858000">
                <a:moveTo>
                  <a:pt x="0" y="6858000"/>
                </a:moveTo>
                <a:lnTo>
                  <a:pt x="82042" y="6858000"/>
                </a:lnTo>
                <a:lnTo>
                  <a:pt x="82042" y="0"/>
                </a:lnTo>
                <a:lnTo>
                  <a:pt x="0" y="0"/>
                </a:lnTo>
                <a:lnTo>
                  <a:pt x="0" y="6858000"/>
                </a:lnTo>
                <a:close/>
              </a:path>
            </a:pathLst>
          </a:custGeom>
          <a:solidFill>
            <a:srgbClr val="EFAB00"/>
          </a:solidFill>
          <a:ln>
            <a:noFill/>
          </a:ln>
        </p:spPr>
        <p:txBody>
          <a:bodyPr wrap="square" lIns="0" tIns="0" rIns="0" bIns="0" rtlCol="0"/>
          <a:lstStyle/>
          <a:p>
            <a:pPr>
              <a:defRPr/>
            </a:pPr>
            <a:endParaRPr sz="1799" kern="0" dirty="0">
              <a:solidFill>
                <a:prstClr val="black"/>
              </a:solidFill>
            </a:endParaRPr>
          </a:p>
        </p:txBody>
      </p:sp>
      <p:sp>
        <p:nvSpPr>
          <p:cNvPr id="53" name="object 41"/>
          <p:cNvSpPr txBox="1"/>
          <p:nvPr/>
        </p:nvSpPr>
        <p:spPr>
          <a:xfrm>
            <a:off x="11752229" y="6025224"/>
            <a:ext cx="461665" cy="728188"/>
          </a:xfrm>
          <a:prstGeom prst="rect">
            <a:avLst/>
          </a:prstGeom>
          <a:ln>
            <a:noFill/>
          </a:ln>
        </p:spPr>
        <p:txBody>
          <a:bodyPr vert="vert" wrap="square" lIns="0" tIns="635" rIns="0" bIns="0" rtlCol="0" anchor="ctr">
            <a:spAutoFit/>
          </a:bodyPr>
          <a:lstStyle/>
          <a:p>
            <a:pPr marL="12696" algn="ctr">
              <a:spcBef>
                <a:spcPts val="5"/>
              </a:spcBef>
            </a:pPr>
            <a:endParaRPr lang="en-US" sz="1000" spc="35" dirty="0">
              <a:solidFill>
                <a:srgbClr val="FFFFFF"/>
              </a:solidFill>
              <a:cs typeface="Arial"/>
            </a:endParaRPr>
          </a:p>
          <a:p>
            <a:pPr marL="12696" algn="ctr">
              <a:spcBef>
                <a:spcPts val="5"/>
              </a:spcBef>
            </a:pPr>
            <a:r>
              <a:rPr lang="en-US" sz="1000" spc="35" dirty="0">
                <a:solidFill>
                  <a:srgbClr val="FFFFFF"/>
                </a:solidFill>
                <a:cs typeface="Arial"/>
              </a:rPr>
              <a:t>FAQ</a:t>
            </a:r>
          </a:p>
          <a:p>
            <a:pPr marL="12696" algn="ctr">
              <a:spcBef>
                <a:spcPts val="5"/>
              </a:spcBef>
            </a:pPr>
            <a:endParaRPr sz="1000" dirty="0">
              <a:solidFill>
                <a:prstClr val="black"/>
              </a:solidFill>
              <a:cs typeface="Arial"/>
            </a:endParaRPr>
          </a:p>
        </p:txBody>
      </p:sp>
      <p:sp>
        <p:nvSpPr>
          <p:cNvPr id="54" name="object 33"/>
          <p:cNvSpPr txBox="1"/>
          <p:nvPr/>
        </p:nvSpPr>
        <p:spPr>
          <a:xfrm>
            <a:off x="11906116" y="2271915"/>
            <a:ext cx="153888" cy="769071"/>
          </a:xfrm>
          <a:prstGeom prst="rect">
            <a:avLst/>
          </a:prstGeom>
          <a:ln>
            <a:noFill/>
          </a:ln>
        </p:spPr>
        <p:txBody>
          <a:bodyPr vert="vert" wrap="square" lIns="0" tIns="635" rIns="0" bIns="0" rtlCol="0" anchor="ctr">
            <a:spAutoFit/>
          </a:bodyPr>
          <a:lstStyle/>
          <a:p>
            <a:pPr marL="12696" algn="ctr">
              <a:spcBef>
                <a:spcPts val="5"/>
              </a:spcBef>
            </a:pPr>
            <a:r>
              <a:rPr lang="en-US" sz="1000" dirty="0">
                <a:solidFill>
                  <a:schemeClr val="bg1"/>
                </a:solidFill>
                <a:cs typeface="Arial"/>
              </a:rPr>
              <a:t>Next Steps</a:t>
            </a:r>
            <a:endParaRPr sz="1000" dirty="0">
              <a:solidFill>
                <a:schemeClr val="bg1"/>
              </a:solidFill>
              <a:cs typeface="Arial"/>
            </a:endParaRPr>
          </a:p>
        </p:txBody>
      </p:sp>
      <p:sp>
        <p:nvSpPr>
          <p:cNvPr id="55" name="object 37">
            <a:hlinkClick r:id="rId9" action="ppaction://hlinksldjump"/>
          </p:cNvPr>
          <p:cNvSpPr txBox="1"/>
          <p:nvPr/>
        </p:nvSpPr>
        <p:spPr>
          <a:xfrm>
            <a:off x="11906116" y="4234402"/>
            <a:ext cx="153888" cy="601825"/>
          </a:xfrm>
          <a:prstGeom prst="rect">
            <a:avLst/>
          </a:prstGeom>
          <a:ln>
            <a:noFill/>
          </a:ln>
        </p:spPr>
        <p:txBody>
          <a:bodyPr vert="vert" wrap="square" lIns="0" tIns="635" rIns="0" bIns="0" rtlCol="0" anchor="ctr">
            <a:spAutoFit/>
          </a:bodyPr>
          <a:lstStyle/>
          <a:p>
            <a:pPr marL="12696" algn="ctr">
              <a:spcBef>
                <a:spcPts val="5"/>
              </a:spcBef>
            </a:pPr>
            <a:r>
              <a:rPr lang="en-US" sz="1000" spc="35" dirty="0">
                <a:solidFill>
                  <a:srgbClr val="FFFFFF"/>
                </a:solidFill>
                <a:cs typeface="Arial"/>
              </a:rPr>
              <a:t>Upgrade</a:t>
            </a:r>
            <a:endParaRPr sz="1000" dirty="0">
              <a:solidFill>
                <a:prstClr val="black"/>
              </a:solidFill>
              <a:cs typeface="Arial"/>
            </a:endParaRPr>
          </a:p>
        </p:txBody>
      </p:sp>
      <p:sp>
        <p:nvSpPr>
          <p:cNvPr id="56" name="object 39"/>
          <p:cNvSpPr txBox="1"/>
          <p:nvPr/>
        </p:nvSpPr>
        <p:spPr>
          <a:xfrm>
            <a:off x="11906116" y="5101497"/>
            <a:ext cx="153888" cy="702472"/>
          </a:xfrm>
          <a:prstGeom prst="rect">
            <a:avLst/>
          </a:prstGeom>
          <a:ln>
            <a:noFill/>
          </a:ln>
        </p:spPr>
        <p:txBody>
          <a:bodyPr vert="vert" wrap="square" lIns="0" tIns="635" rIns="0" bIns="0" rtlCol="0" anchor="ctr">
            <a:spAutoFit/>
          </a:bodyPr>
          <a:lstStyle/>
          <a:p>
            <a:pPr marL="12696" algn="ctr">
              <a:spcBef>
                <a:spcPts val="5"/>
              </a:spcBef>
            </a:pPr>
            <a:r>
              <a:rPr lang="en-US" sz="1000" spc="35" dirty="0">
                <a:solidFill>
                  <a:srgbClr val="FFFFFF"/>
                </a:solidFill>
                <a:cs typeface="Arial"/>
              </a:rPr>
              <a:t>Help</a:t>
            </a:r>
            <a:endParaRPr sz="1000" dirty="0">
              <a:solidFill>
                <a:prstClr val="black"/>
              </a:solidFill>
              <a:cs typeface="Arial"/>
            </a:endParaRPr>
          </a:p>
        </p:txBody>
      </p:sp>
      <p:sp>
        <p:nvSpPr>
          <p:cNvPr id="22" name="Rectangle 21"/>
          <p:cNvSpPr/>
          <p:nvPr/>
        </p:nvSpPr>
        <p:spPr>
          <a:xfrm>
            <a:off x="107685" y="243986"/>
            <a:ext cx="1054199" cy="600164"/>
          </a:xfrm>
          <a:prstGeom prst="rect">
            <a:avLst/>
          </a:prstGeom>
        </p:spPr>
        <p:txBody>
          <a:bodyPr wrap="none">
            <a:spAutoFit/>
          </a:bodyPr>
          <a:lstStyle/>
          <a:p>
            <a:pPr lvl="0"/>
            <a:r>
              <a:rPr lang="en-US" sz="3300" b="1" dirty="0">
                <a:solidFill>
                  <a:srgbClr val="000000"/>
                </a:solidFill>
                <a:latin typeface="Arial" panose="020B0604020202020204" pitchFamily="34" charset="0"/>
                <a:cs typeface="Arial" panose="020B0604020202020204" pitchFamily="34" charset="0"/>
              </a:rPr>
              <a:t>FAQ</a:t>
            </a:r>
          </a:p>
        </p:txBody>
      </p:sp>
      <p:sp>
        <p:nvSpPr>
          <p:cNvPr id="25" name="TextBox 24"/>
          <p:cNvSpPr txBox="1"/>
          <p:nvPr/>
        </p:nvSpPr>
        <p:spPr>
          <a:xfrm>
            <a:off x="529208" y="972110"/>
            <a:ext cx="10869381" cy="4801314"/>
          </a:xfrm>
          <a:prstGeom prst="rect">
            <a:avLst/>
          </a:prstGeom>
          <a:noFill/>
        </p:spPr>
        <p:txBody>
          <a:bodyPr wrap="square" lIns="0" tIns="0" rIns="0" bIns="0" rtlCol="0">
            <a:spAutoFit/>
          </a:bodyPr>
          <a:lstStyle/>
          <a:p>
            <a:pPr fontAlgn="base">
              <a:spcAft>
                <a:spcPct val="0"/>
              </a:spcAft>
              <a:buClr>
                <a:srgbClr val="F0AB00"/>
              </a:buClr>
              <a:buSzPct val="80000"/>
            </a:pPr>
            <a:r>
              <a:rPr lang="en-US" sz="1300" b="1" kern="0" dirty="0">
                <a:ea typeface="Arial Unicode MS" pitchFamily="34" charset="-128"/>
                <a:cs typeface="Arial Unicode MS" pitchFamily="34" charset="-128"/>
              </a:rPr>
              <a:t>Q: </a:t>
            </a:r>
            <a:r>
              <a:rPr lang="en-US" sz="1300" b="1" dirty="0"/>
              <a:t>What is Light Account capability on Ariba Network? </a:t>
            </a:r>
          </a:p>
          <a:p>
            <a:r>
              <a:rPr lang="en-US" sz="1300" kern="0" dirty="0">
                <a:ea typeface="Arial Unicode MS" pitchFamily="34" charset="-128"/>
                <a:cs typeface="Arial Unicode MS" pitchFamily="34" charset="-128"/>
              </a:rPr>
              <a:t>A: Ariba Network, light account capability is a new, fast, free way to automate business with any buyer. Support for most transaction types helps </a:t>
            </a:r>
          </a:p>
          <a:p>
            <a:r>
              <a:rPr lang="en-US" sz="1300" kern="0" dirty="0">
                <a:ea typeface="Arial Unicode MS" pitchFamily="34" charset="-128"/>
                <a:cs typeface="Arial Unicode MS" pitchFamily="34" charset="-128"/>
              </a:rPr>
              <a:t>     maximize efficiency and meet buyer compliance requirements. There is no need to upgrade, unless you are ready for advanced capabilities such </a:t>
            </a:r>
          </a:p>
          <a:p>
            <a:r>
              <a:rPr lang="en-US" sz="1300" kern="0" dirty="0">
                <a:ea typeface="Arial Unicode MS" pitchFamily="34" charset="-128"/>
                <a:cs typeface="Arial Unicode MS" pitchFamily="34" charset="-128"/>
              </a:rPr>
              <a:t>     as support for catalogs, back-end integration or to manage larger document volumes through online access</a:t>
            </a:r>
          </a:p>
          <a:p>
            <a:endParaRPr lang="en-US" sz="1300" kern="0" dirty="0">
              <a:ea typeface="Arial Unicode MS" pitchFamily="34" charset="-128"/>
              <a:cs typeface="Arial Unicode MS" pitchFamily="34" charset="-128"/>
            </a:endParaRPr>
          </a:p>
          <a:p>
            <a:r>
              <a:rPr lang="en-US" sz="1300" b="1" kern="0" dirty="0">
                <a:ea typeface="Arial Unicode MS" pitchFamily="34" charset="-128"/>
                <a:cs typeface="Arial Unicode MS" pitchFamily="34" charset="-128"/>
              </a:rPr>
              <a:t>Q: How can I access this new capability?</a:t>
            </a:r>
          </a:p>
          <a:p>
            <a:r>
              <a:rPr lang="en-US" sz="1300" kern="0" dirty="0">
                <a:ea typeface="Arial Unicode MS" pitchFamily="34" charset="-128"/>
                <a:cs typeface="Arial Unicode MS" pitchFamily="34" charset="-128"/>
              </a:rPr>
              <a:t>A: Your customer must send you a light account invitation to transact with them using this methodology. Or if you self register on Ariba Network, </a:t>
            </a:r>
          </a:p>
          <a:p>
            <a:r>
              <a:rPr lang="en-US" sz="1300" kern="0" dirty="0">
                <a:ea typeface="Arial Unicode MS" pitchFamily="34" charset="-128"/>
                <a:cs typeface="Arial Unicode MS" pitchFamily="34" charset="-128"/>
              </a:rPr>
              <a:t>     SAP Ariba Discovery or you are invited to SAP Ariba Sourcing solutions and do not have or use an existing account (ANID) you can register and </a:t>
            </a:r>
          </a:p>
          <a:p>
            <a:r>
              <a:rPr lang="en-US" sz="1300" kern="0" dirty="0">
                <a:ea typeface="Arial Unicode MS" pitchFamily="34" charset="-128"/>
                <a:cs typeface="Arial Unicode MS" pitchFamily="34" charset="-128"/>
              </a:rPr>
              <a:t>     will be started at the Ariba Network, light account capability level. In the latter case you will not exchange orders and invoices with your customer </a:t>
            </a:r>
          </a:p>
          <a:p>
            <a:r>
              <a:rPr lang="en-US" sz="1300" kern="0" dirty="0">
                <a:ea typeface="Arial Unicode MS" pitchFamily="34" charset="-128"/>
                <a:cs typeface="Arial Unicode MS" pitchFamily="34" charset="-128"/>
              </a:rPr>
              <a:t>     unless they establish a relationship with your account first but you can use other functionality.</a:t>
            </a:r>
          </a:p>
          <a:p>
            <a:endParaRPr lang="en-US" sz="1300" dirty="0"/>
          </a:p>
          <a:p>
            <a:pPr fontAlgn="base">
              <a:spcAft>
                <a:spcPct val="0"/>
              </a:spcAft>
              <a:buClr>
                <a:srgbClr val="F0AB00"/>
              </a:buClr>
              <a:buSzPct val="80000"/>
            </a:pPr>
            <a:r>
              <a:rPr lang="en-US" sz="1300" b="1" kern="0" dirty="0">
                <a:ea typeface="Arial Unicode MS" pitchFamily="34" charset="-128"/>
                <a:cs typeface="Arial Unicode MS" pitchFamily="34" charset="-128"/>
              </a:rPr>
              <a:t>Q: </a:t>
            </a:r>
            <a:r>
              <a:rPr lang="en-US" sz="1300" b="1" dirty="0"/>
              <a:t>What document types are supported for this free account? </a:t>
            </a:r>
          </a:p>
          <a:p>
            <a:pPr fontAlgn="base">
              <a:spcAft>
                <a:spcPct val="0"/>
              </a:spcAft>
              <a:buClr>
                <a:srgbClr val="F0AB00"/>
              </a:buClr>
              <a:buSzPct val="80000"/>
            </a:pPr>
            <a:r>
              <a:rPr lang="en-US" sz="1300" kern="0" dirty="0">
                <a:ea typeface="Arial Unicode MS" pitchFamily="34" charset="-128"/>
                <a:cs typeface="Arial Unicode MS" pitchFamily="34" charset="-128"/>
              </a:rPr>
              <a:t>A:</a:t>
            </a:r>
            <a:r>
              <a:rPr lang="en-US" sz="1300" dirty="0"/>
              <a:t> Suppliers transact unlimited documents such as orders, order confirmation (OC), advance ship notices (ASN), and service entry sheets (SES), </a:t>
            </a:r>
          </a:p>
          <a:p>
            <a:pPr fontAlgn="base">
              <a:spcAft>
                <a:spcPct val="0"/>
              </a:spcAft>
              <a:buClr>
                <a:srgbClr val="F0AB00"/>
              </a:buClr>
              <a:buSzPct val="80000"/>
            </a:pPr>
            <a:r>
              <a:rPr lang="en-US" sz="1300" dirty="0"/>
              <a:t>     PO-invoices using PO-Flip (convert orders into an e-invoice with the simple click of a button), non-PO invoices and credit memos, invoice status </a:t>
            </a:r>
          </a:p>
          <a:p>
            <a:pPr fontAlgn="base">
              <a:spcAft>
                <a:spcPct val="0"/>
              </a:spcAft>
              <a:buClr>
                <a:srgbClr val="F0AB00"/>
              </a:buClr>
              <a:buSzPct val="80000"/>
            </a:pPr>
            <a:r>
              <a:rPr lang="en-US" sz="1300" dirty="0"/>
              <a:t>     notifications, payment proposals, and remittance details.</a:t>
            </a:r>
          </a:p>
          <a:p>
            <a:pPr fontAlgn="base">
              <a:spcAft>
                <a:spcPct val="0"/>
              </a:spcAft>
              <a:buClr>
                <a:srgbClr val="F0AB00"/>
              </a:buClr>
              <a:buSzPct val="80000"/>
            </a:pPr>
            <a:endParaRPr lang="en-US" sz="1300" kern="0" dirty="0">
              <a:ea typeface="Arial Unicode MS" pitchFamily="34" charset="-128"/>
              <a:cs typeface="Arial Unicode MS" pitchFamily="34" charset="-128"/>
            </a:endParaRPr>
          </a:p>
          <a:p>
            <a:pPr fontAlgn="base">
              <a:spcAft>
                <a:spcPct val="0"/>
              </a:spcAft>
              <a:buClr>
                <a:srgbClr val="F0AB00"/>
              </a:buClr>
              <a:buSzPct val="80000"/>
            </a:pPr>
            <a:r>
              <a:rPr lang="en-US" sz="1300" b="1" kern="0" dirty="0">
                <a:ea typeface="Arial Unicode MS" pitchFamily="34" charset="-128"/>
                <a:cs typeface="Arial Unicode MS" pitchFamily="34" charset="-128"/>
              </a:rPr>
              <a:t>Q: What if I have already signed up for Ariba Network? Can I switch to Light Account?</a:t>
            </a:r>
          </a:p>
          <a:p>
            <a:pPr fontAlgn="base">
              <a:spcAft>
                <a:spcPct val="0"/>
              </a:spcAft>
              <a:buClr>
                <a:srgbClr val="F0AB00"/>
              </a:buClr>
              <a:buSzPct val="80000"/>
            </a:pPr>
            <a:r>
              <a:rPr lang="en-US" sz="1300" kern="0" dirty="0">
                <a:ea typeface="Arial Unicode MS" pitchFamily="34" charset="-128"/>
                <a:cs typeface="Arial Unicode MS" pitchFamily="34" charset="-128"/>
              </a:rPr>
              <a:t>A: If you are already using Ariba Network with a buyer, we recommend that you continue using this transaction method. There is no direct way to </a:t>
            </a:r>
          </a:p>
          <a:p>
            <a:pPr fontAlgn="base">
              <a:spcAft>
                <a:spcPct val="0"/>
              </a:spcAft>
              <a:buClr>
                <a:srgbClr val="F0AB00"/>
              </a:buClr>
              <a:buSzPct val="80000"/>
            </a:pPr>
            <a:r>
              <a:rPr lang="en-US" sz="1300" kern="0" dirty="0">
                <a:ea typeface="Arial Unicode MS" pitchFamily="34" charset="-128"/>
                <a:cs typeface="Arial Unicode MS" pitchFamily="34" charset="-128"/>
              </a:rPr>
              <a:t>    change an Ariba Network subscription (full-use account) to a light account. </a:t>
            </a:r>
          </a:p>
          <a:p>
            <a:pPr fontAlgn="base">
              <a:spcAft>
                <a:spcPct val="0"/>
              </a:spcAft>
              <a:buClr>
                <a:srgbClr val="F0AB00"/>
              </a:buClr>
              <a:buSzPct val="80000"/>
            </a:pPr>
            <a:endParaRPr lang="en-US" sz="1300" kern="0" dirty="0">
              <a:ea typeface="Arial Unicode MS" pitchFamily="34" charset="-128"/>
              <a:cs typeface="Arial Unicode MS" pitchFamily="34" charset="-128"/>
            </a:endParaRPr>
          </a:p>
          <a:p>
            <a:pPr fontAlgn="base">
              <a:spcAft>
                <a:spcPct val="0"/>
              </a:spcAft>
              <a:buClr>
                <a:srgbClr val="F0AB00"/>
              </a:buClr>
              <a:buSzPct val="80000"/>
            </a:pPr>
            <a:r>
              <a:rPr lang="en-US" sz="1300" b="1" kern="0" dirty="0">
                <a:ea typeface="Arial Unicode MS" pitchFamily="34" charset="-128"/>
                <a:cs typeface="Arial Unicode MS" pitchFamily="34" charset="-128"/>
              </a:rPr>
              <a:t>Q:  </a:t>
            </a:r>
            <a:r>
              <a:rPr lang="en-US" sz="1300" b="1" dirty="0"/>
              <a:t>Am I required to register on Ariba Network to use Light Account?</a:t>
            </a:r>
          </a:p>
          <a:p>
            <a:r>
              <a:rPr lang="en-US" sz="1300" kern="0" dirty="0">
                <a:ea typeface="Arial Unicode MS" pitchFamily="34" charset="-128"/>
                <a:cs typeface="Arial Unicode MS" pitchFamily="34" charset="-128"/>
              </a:rPr>
              <a:t>A: Yes. You will be sent an interactive email from your buyer. To respond you must register for a free light account. This free account is not the </a:t>
            </a:r>
          </a:p>
          <a:p>
            <a:r>
              <a:rPr lang="en-US" sz="1300" kern="0" dirty="0">
                <a:ea typeface="Arial Unicode MS" pitchFamily="34" charset="-128"/>
                <a:cs typeface="Arial Unicode MS" pitchFamily="34" charset="-128"/>
              </a:rPr>
              <a:t>     same as a full-use Ariba Network account. You only need to upgrade to a full-use account on Ariba Network when you determine that you desire </a:t>
            </a:r>
          </a:p>
          <a:p>
            <a:r>
              <a:rPr lang="en-US" sz="1300" kern="0" dirty="0">
                <a:ea typeface="Arial Unicode MS" pitchFamily="34" charset="-128"/>
                <a:cs typeface="Arial Unicode MS" pitchFamily="34" charset="-128"/>
              </a:rPr>
              <a:t>     the additional functionality. </a:t>
            </a:r>
            <a:endParaRPr lang="en-US" sz="1400" kern="0" dirty="0">
              <a:ea typeface="Arial Unicode MS" pitchFamily="34" charset="-128"/>
              <a:cs typeface="Arial Unicode MS" pitchFamily="34" charset="-128"/>
            </a:endParaRPr>
          </a:p>
        </p:txBody>
      </p:sp>
      <p:sp>
        <p:nvSpPr>
          <p:cNvPr id="21" name="object 28">
            <a:hlinkClick r:id="rId2" action="ppaction://hlinksldjump"/>
          </p:cNvPr>
          <p:cNvSpPr/>
          <p:nvPr/>
        </p:nvSpPr>
        <p:spPr>
          <a:xfrm>
            <a:off x="11748971" y="138722"/>
            <a:ext cx="442603" cy="1014975"/>
          </a:xfrm>
          <a:custGeom>
            <a:avLst/>
            <a:gdLst/>
            <a:ahLst/>
            <a:cxnLst/>
            <a:rect l="l" t="t" r="r" b="b"/>
            <a:pathLst>
              <a:path w="414654" h="1076325">
                <a:moveTo>
                  <a:pt x="0" y="1075842"/>
                </a:moveTo>
                <a:lnTo>
                  <a:pt x="414400" y="1075842"/>
                </a:lnTo>
                <a:lnTo>
                  <a:pt x="414400" y="0"/>
                </a:lnTo>
                <a:lnTo>
                  <a:pt x="0" y="0"/>
                </a:lnTo>
                <a:lnTo>
                  <a:pt x="0" y="1075842"/>
                </a:lnTo>
                <a:close/>
              </a:path>
            </a:pathLst>
          </a:custGeom>
          <a:noFill/>
          <a:ln>
            <a:noFill/>
          </a:ln>
        </p:spPr>
        <p:txBody>
          <a:bodyPr wrap="square" lIns="0" tIns="0" rIns="0" bIns="0" rtlCol="0"/>
          <a:lstStyle/>
          <a:p>
            <a:pPr>
              <a:defRPr/>
            </a:pPr>
            <a:endParaRPr sz="1799" kern="0" dirty="0">
              <a:solidFill>
                <a:srgbClr val="DADADA"/>
              </a:solidFill>
            </a:endParaRPr>
          </a:p>
        </p:txBody>
      </p:sp>
      <p:sp>
        <p:nvSpPr>
          <p:cNvPr id="26" name="object 28">
            <a:hlinkClick r:id="rId3" action="ppaction://hlinksldjump"/>
          </p:cNvPr>
          <p:cNvSpPr/>
          <p:nvPr/>
        </p:nvSpPr>
        <p:spPr>
          <a:xfrm>
            <a:off x="11744699" y="1256939"/>
            <a:ext cx="442603" cy="939341"/>
          </a:xfrm>
          <a:custGeom>
            <a:avLst/>
            <a:gdLst/>
            <a:ahLst/>
            <a:cxnLst/>
            <a:rect l="l" t="t" r="r" b="b"/>
            <a:pathLst>
              <a:path w="414654" h="1076325">
                <a:moveTo>
                  <a:pt x="0" y="1075842"/>
                </a:moveTo>
                <a:lnTo>
                  <a:pt x="414400" y="1075842"/>
                </a:lnTo>
                <a:lnTo>
                  <a:pt x="414400" y="0"/>
                </a:lnTo>
                <a:lnTo>
                  <a:pt x="0" y="0"/>
                </a:lnTo>
                <a:lnTo>
                  <a:pt x="0" y="1075842"/>
                </a:lnTo>
                <a:close/>
              </a:path>
            </a:pathLst>
          </a:custGeom>
          <a:noFill/>
          <a:ln>
            <a:noFill/>
          </a:ln>
        </p:spPr>
        <p:txBody>
          <a:bodyPr wrap="square" lIns="0" tIns="0" rIns="0" bIns="0" rtlCol="0"/>
          <a:lstStyle/>
          <a:p>
            <a:pPr>
              <a:defRPr/>
            </a:pPr>
            <a:endParaRPr sz="1799" kern="0" dirty="0">
              <a:solidFill>
                <a:srgbClr val="DADADA"/>
              </a:solidFill>
            </a:endParaRPr>
          </a:p>
        </p:txBody>
      </p:sp>
      <p:sp>
        <p:nvSpPr>
          <p:cNvPr id="27" name="object 28">
            <a:hlinkClick r:id="rId4" action="ppaction://hlinksldjump"/>
          </p:cNvPr>
          <p:cNvSpPr/>
          <p:nvPr/>
        </p:nvSpPr>
        <p:spPr>
          <a:xfrm>
            <a:off x="11745373" y="2205251"/>
            <a:ext cx="442603" cy="902527"/>
          </a:xfrm>
          <a:custGeom>
            <a:avLst/>
            <a:gdLst/>
            <a:ahLst/>
            <a:cxnLst/>
            <a:rect l="l" t="t" r="r" b="b"/>
            <a:pathLst>
              <a:path w="414654" h="1076325">
                <a:moveTo>
                  <a:pt x="0" y="1075842"/>
                </a:moveTo>
                <a:lnTo>
                  <a:pt x="414400" y="1075842"/>
                </a:lnTo>
                <a:lnTo>
                  <a:pt x="414400" y="0"/>
                </a:lnTo>
                <a:lnTo>
                  <a:pt x="0" y="0"/>
                </a:lnTo>
                <a:lnTo>
                  <a:pt x="0" y="1075842"/>
                </a:lnTo>
                <a:close/>
              </a:path>
            </a:pathLst>
          </a:custGeom>
          <a:noFill/>
          <a:ln>
            <a:noFill/>
          </a:ln>
        </p:spPr>
        <p:txBody>
          <a:bodyPr wrap="square" lIns="0" tIns="0" rIns="0" bIns="0" rtlCol="0"/>
          <a:lstStyle/>
          <a:p>
            <a:pPr>
              <a:defRPr/>
            </a:pPr>
            <a:endParaRPr sz="1799" kern="0" dirty="0">
              <a:solidFill>
                <a:srgbClr val="DADADA"/>
              </a:solidFill>
            </a:endParaRPr>
          </a:p>
        </p:txBody>
      </p:sp>
      <p:sp>
        <p:nvSpPr>
          <p:cNvPr id="28" name="object 28">
            <a:hlinkClick r:id="rId5" action="ppaction://hlinksldjump"/>
          </p:cNvPr>
          <p:cNvSpPr/>
          <p:nvPr/>
        </p:nvSpPr>
        <p:spPr>
          <a:xfrm>
            <a:off x="11723834" y="3208297"/>
            <a:ext cx="442603" cy="867821"/>
          </a:xfrm>
          <a:custGeom>
            <a:avLst/>
            <a:gdLst/>
            <a:ahLst/>
            <a:cxnLst/>
            <a:rect l="l" t="t" r="r" b="b"/>
            <a:pathLst>
              <a:path w="414654" h="1076325">
                <a:moveTo>
                  <a:pt x="0" y="1075842"/>
                </a:moveTo>
                <a:lnTo>
                  <a:pt x="414400" y="1075842"/>
                </a:lnTo>
                <a:lnTo>
                  <a:pt x="414400" y="0"/>
                </a:lnTo>
                <a:lnTo>
                  <a:pt x="0" y="0"/>
                </a:lnTo>
                <a:lnTo>
                  <a:pt x="0" y="1075842"/>
                </a:lnTo>
                <a:close/>
              </a:path>
            </a:pathLst>
          </a:custGeom>
          <a:noFill/>
          <a:ln>
            <a:noFill/>
          </a:ln>
        </p:spPr>
        <p:txBody>
          <a:bodyPr wrap="square" lIns="0" tIns="0" rIns="0" bIns="0" rtlCol="0"/>
          <a:lstStyle/>
          <a:p>
            <a:pPr>
              <a:defRPr/>
            </a:pPr>
            <a:endParaRPr sz="1799" kern="0" dirty="0">
              <a:solidFill>
                <a:srgbClr val="DADADA"/>
              </a:solidFill>
            </a:endParaRPr>
          </a:p>
        </p:txBody>
      </p:sp>
      <p:sp>
        <p:nvSpPr>
          <p:cNvPr id="29" name="object 28">
            <a:hlinkClick r:id="rId6" action="ppaction://hlinksldjump"/>
          </p:cNvPr>
          <p:cNvSpPr/>
          <p:nvPr/>
        </p:nvSpPr>
        <p:spPr>
          <a:xfrm>
            <a:off x="11790094" y="4066961"/>
            <a:ext cx="423800" cy="1014975"/>
          </a:xfrm>
          <a:custGeom>
            <a:avLst/>
            <a:gdLst/>
            <a:ahLst/>
            <a:cxnLst/>
            <a:rect l="l" t="t" r="r" b="b"/>
            <a:pathLst>
              <a:path w="414654" h="1076325">
                <a:moveTo>
                  <a:pt x="0" y="1075842"/>
                </a:moveTo>
                <a:lnTo>
                  <a:pt x="414400" y="1075842"/>
                </a:lnTo>
                <a:lnTo>
                  <a:pt x="414400" y="0"/>
                </a:lnTo>
                <a:lnTo>
                  <a:pt x="0" y="0"/>
                </a:lnTo>
                <a:lnTo>
                  <a:pt x="0" y="1075842"/>
                </a:lnTo>
                <a:close/>
              </a:path>
            </a:pathLst>
          </a:custGeom>
          <a:noFill/>
          <a:ln>
            <a:noFill/>
          </a:ln>
        </p:spPr>
        <p:txBody>
          <a:bodyPr wrap="square" lIns="0" tIns="0" rIns="0" bIns="0" rtlCol="0"/>
          <a:lstStyle/>
          <a:p>
            <a:pPr>
              <a:defRPr/>
            </a:pPr>
            <a:endParaRPr sz="1799" kern="0" dirty="0">
              <a:solidFill>
                <a:srgbClr val="DADADA"/>
              </a:solidFill>
            </a:endParaRPr>
          </a:p>
        </p:txBody>
      </p:sp>
      <p:sp>
        <p:nvSpPr>
          <p:cNvPr id="30" name="object 28">
            <a:hlinkClick r:id="rId7" action="ppaction://hlinksldjump"/>
          </p:cNvPr>
          <p:cNvSpPr/>
          <p:nvPr/>
        </p:nvSpPr>
        <p:spPr>
          <a:xfrm>
            <a:off x="11772536" y="5065158"/>
            <a:ext cx="442603" cy="1014975"/>
          </a:xfrm>
          <a:custGeom>
            <a:avLst/>
            <a:gdLst/>
            <a:ahLst/>
            <a:cxnLst/>
            <a:rect l="l" t="t" r="r" b="b"/>
            <a:pathLst>
              <a:path w="414654" h="1076325">
                <a:moveTo>
                  <a:pt x="0" y="1075842"/>
                </a:moveTo>
                <a:lnTo>
                  <a:pt x="414400" y="1075842"/>
                </a:lnTo>
                <a:lnTo>
                  <a:pt x="414400" y="0"/>
                </a:lnTo>
                <a:lnTo>
                  <a:pt x="0" y="0"/>
                </a:lnTo>
                <a:lnTo>
                  <a:pt x="0" y="1075842"/>
                </a:lnTo>
                <a:close/>
              </a:path>
            </a:pathLst>
          </a:custGeom>
          <a:noFill/>
          <a:ln>
            <a:noFill/>
          </a:ln>
        </p:spPr>
        <p:txBody>
          <a:bodyPr wrap="square" lIns="0" tIns="0" rIns="0" bIns="0" rtlCol="0"/>
          <a:lstStyle/>
          <a:p>
            <a:pPr>
              <a:defRPr/>
            </a:pPr>
            <a:endParaRPr sz="1799" kern="0" dirty="0">
              <a:solidFill>
                <a:srgbClr val="DADADA"/>
              </a:solidFill>
            </a:endParaRPr>
          </a:p>
        </p:txBody>
      </p:sp>
      <p:sp>
        <p:nvSpPr>
          <p:cNvPr id="31" name="object 28">
            <a:hlinkClick r:id="rId8" action="ppaction://hlinksldjump"/>
          </p:cNvPr>
          <p:cNvSpPr/>
          <p:nvPr/>
        </p:nvSpPr>
        <p:spPr>
          <a:xfrm>
            <a:off x="11764277" y="5836919"/>
            <a:ext cx="442603" cy="1014975"/>
          </a:xfrm>
          <a:custGeom>
            <a:avLst/>
            <a:gdLst/>
            <a:ahLst/>
            <a:cxnLst/>
            <a:rect l="l" t="t" r="r" b="b"/>
            <a:pathLst>
              <a:path w="414654" h="1076325">
                <a:moveTo>
                  <a:pt x="0" y="1075842"/>
                </a:moveTo>
                <a:lnTo>
                  <a:pt x="414400" y="1075842"/>
                </a:lnTo>
                <a:lnTo>
                  <a:pt x="414400" y="0"/>
                </a:lnTo>
                <a:lnTo>
                  <a:pt x="0" y="0"/>
                </a:lnTo>
                <a:lnTo>
                  <a:pt x="0" y="1075842"/>
                </a:lnTo>
                <a:close/>
              </a:path>
            </a:pathLst>
          </a:custGeom>
          <a:noFill/>
          <a:ln>
            <a:noFill/>
          </a:ln>
        </p:spPr>
        <p:txBody>
          <a:bodyPr wrap="square" lIns="0" tIns="0" rIns="0" bIns="0" rtlCol="0"/>
          <a:lstStyle/>
          <a:p>
            <a:pPr>
              <a:defRPr/>
            </a:pPr>
            <a:endParaRPr sz="1799" kern="0" dirty="0">
              <a:solidFill>
                <a:srgbClr val="DADADA"/>
              </a:solidFill>
            </a:endParaRPr>
          </a:p>
        </p:txBody>
      </p:sp>
      <p:sp>
        <p:nvSpPr>
          <p:cNvPr id="33" name="TextBox 32"/>
          <p:cNvSpPr txBox="1"/>
          <p:nvPr/>
        </p:nvSpPr>
        <p:spPr>
          <a:xfrm>
            <a:off x="9867040" y="6308521"/>
            <a:ext cx="1589214" cy="377505"/>
          </a:xfrm>
          <a:prstGeom prst="chevron">
            <a:avLst/>
          </a:prstGeom>
        </p:spPr>
        <p:style>
          <a:lnRef idx="2">
            <a:schemeClr val="accent1"/>
          </a:lnRef>
          <a:fillRef idx="1">
            <a:schemeClr val="lt1"/>
          </a:fillRef>
          <a:effectRef idx="0">
            <a:schemeClr val="accent1"/>
          </a:effectRef>
          <a:fontRef idx="minor">
            <a:schemeClr val="dk1"/>
          </a:fontRef>
        </p:style>
        <p:txBody>
          <a:bodyPr wrap="square" lIns="0" tIns="0" rIns="0" bIns="0" rtlCol="0" anchor="ctr" anchorCtr="0">
            <a:noAutofit/>
          </a:bodyPr>
          <a:lstStyle/>
          <a:p>
            <a:pPr algn="ctr" fontAlgn="base">
              <a:spcBef>
                <a:spcPct val="50000"/>
              </a:spcBef>
              <a:spcAft>
                <a:spcPct val="0"/>
              </a:spcAft>
              <a:buClr>
                <a:srgbClr val="F0AB00"/>
              </a:buClr>
              <a:buSzPct val="80000"/>
            </a:pPr>
            <a:r>
              <a:rPr lang="en-US" sz="1800" b="1" kern="0" dirty="0">
                <a:ea typeface="Arial Unicode MS" pitchFamily="34" charset="-128"/>
                <a:cs typeface="Arial Unicode MS" pitchFamily="34" charset="-128"/>
                <a:hlinkClick r:id="" action="ppaction://hlinkshowjump?jump=nextslide"/>
              </a:rPr>
              <a:t>More FAQ</a:t>
            </a:r>
            <a:endParaRPr lang="en-US" sz="1800" b="1" kern="0" dirty="0">
              <a:ea typeface="Arial Unicode MS" pitchFamily="34" charset="-128"/>
              <a:cs typeface="Arial Unicode MS" pitchFamily="34" charset="-128"/>
            </a:endParaRPr>
          </a:p>
        </p:txBody>
      </p:sp>
    </p:spTree>
    <p:extLst>
      <p:ext uri="{BB962C8B-B14F-4D97-AF65-F5344CB8AC3E}">
        <p14:creationId xmlns:p14="http://schemas.microsoft.com/office/powerpoint/2010/main" val="1487740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sp>
        <p:nvSpPr>
          <p:cNvPr id="23" name="Rectangle 22"/>
          <p:cNvSpPr/>
          <p:nvPr/>
        </p:nvSpPr>
        <p:spPr bwMode="gray">
          <a:xfrm>
            <a:off x="11532171" y="6464808"/>
            <a:ext cx="265176" cy="274320"/>
          </a:xfrm>
          <a:prstGeom prst="rect">
            <a:avLst/>
          </a:prstGeom>
          <a:solidFill>
            <a:schemeClr val="bg1"/>
          </a:solidFill>
          <a:ln w="635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000" kern="0" dirty="0" err="1">
              <a:solidFill>
                <a:sysClr val="windowText" lastClr="000000"/>
              </a:solidFill>
              <a:ea typeface="Arial Unicode MS" pitchFamily="34" charset="-128"/>
              <a:cs typeface="Arial Unicode MS" pitchFamily="34" charset="-128"/>
            </a:endParaRPr>
          </a:p>
        </p:txBody>
      </p:sp>
      <p:sp>
        <p:nvSpPr>
          <p:cNvPr id="24" name="object 28">
            <a:hlinkClick r:id="rId2" action="ppaction://hlinksldjump"/>
          </p:cNvPr>
          <p:cNvSpPr/>
          <p:nvPr/>
        </p:nvSpPr>
        <p:spPr>
          <a:xfrm>
            <a:off x="11749643" y="243987"/>
            <a:ext cx="442603" cy="1014975"/>
          </a:xfrm>
          <a:custGeom>
            <a:avLst/>
            <a:gdLst/>
            <a:ahLst/>
            <a:cxnLst/>
            <a:rect l="l" t="t" r="r" b="b"/>
            <a:pathLst>
              <a:path w="414654" h="1076325">
                <a:moveTo>
                  <a:pt x="0" y="1075842"/>
                </a:moveTo>
                <a:lnTo>
                  <a:pt x="414400" y="1075842"/>
                </a:lnTo>
                <a:lnTo>
                  <a:pt x="414400" y="0"/>
                </a:lnTo>
                <a:lnTo>
                  <a:pt x="0" y="0"/>
                </a:lnTo>
                <a:lnTo>
                  <a:pt x="0" y="1075842"/>
                </a:lnTo>
                <a:close/>
              </a:path>
            </a:pathLst>
          </a:custGeom>
          <a:solidFill>
            <a:srgbClr val="DADADA"/>
          </a:solidFill>
          <a:ln>
            <a:noFill/>
          </a:ln>
        </p:spPr>
        <p:txBody>
          <a:bodyPr wrap="square" lIns="0" tIns="0" rIns="0" bIns="0" rtlCol="0"/>
          <a:lstStyle/>
          <a:p>
            <a:pPr>
              <a:defRPr/>
            </a:pPr>
            <a:endParaRPr sz="1799" kern="0" dirty="0">
              <a:solidFill>
                <a:srgbClr val="DADADA"/>
              </a:solidFill>
            </a:endParaRPr>
          </a:p>
        </p:txBody>
      </p:sp>
      <p:sp>
        <p:nvSpPr>
          <p:cNvPr id="43" name="object 29"/>
          <p:cNvSpPr txBox="1"/>
          <p:nvPr/>
        </p:nvSpPr>
        <p:spPr>
          <a:xfrm>
            <a:off x="11906116" y="243989"/>
            <a:ext cx="153888" cy="1044483"/>
          </a:xfrm>
          <a:prstGeom prst="rect">
            <a:avLst/>
          </a:prstGeom>
          <a:ln>
            <a:noFill/>
          </a:ln>
        </p:spPr>
        <p:txBody>
          <a:bodyPr vert="vert" wrap="square" lIns="0" tIns="635" rIns="0" bIns="0" rtlCol="0" anchor="ctr">
            <a:spAutoFit/>
          </a:bodyPr>
          <a:lstStyle/>
          <a:p>
            <a:pPr marL="12696" algn="ctr">
              <a:spcBef>
                <a:spcPts val="5"/>
              </a:spcBef>
            </a:pPr>
            <a:r>
              <a:rPr lang="en-US" sz="1000" b="1" dirty="0">
                <a:solidFill>
                  <a:srgbClr val="FFFFFF"/>
                </a:solidFill>
                <a:cs typeface="Arial"/>
              </a:rPr>
              <a:t>Topics</a:t>
            </a:r>
            <a:endParaRPr sz="1000" b="1" dirty="0">
              <a:solidFill>
                <a:prstClr val="black"/>
              </a:solidFill>
              <a:cs typeface="Arial"/>
            </a:endParaRPr>
          </a:p>
        </p:txBody>
      </p:sp>
      <p:sp>
        <p:nvSpPr>
          <p:cNvPr id="44" name="object 30">
            <a:hlinkClick r:id="rId3" action="ppaction://hlinksldjump"/>
          </p:cNvPr>
          <p:cNvSpPr/>
          <p:nvPr/>
        </p:nvSpPr>
        <p:spPr>
          <a:xfrm>
            <a:off x="11749645" y="1254779"/>
            <a:ext cx="443273" cy="934446"/>
          </a:xfrm>
          <a:custGeom>
            <a:avLst/>
            <a:gdLst/>
            <a:ahLst/>
            <a:cxnLst/>
            <a:rect l="l" t="t" r="r" b="b"/>
            <a:pathLst>
              <a:path w="414654" h="655319">
                <a:moveTo>
                  <a:pt x="0" y="655256"/>
                </a:moveTo>
                <a:lnTo>
                  <a:pt x="414400" y="655256"/>
                </a:lnTo>
                <a:lnTo>
                  <a:pt x="414400" y="0"/>
                </a:lnTo>
                <a:lnTo>
                  <a:pt x="0" y="0"/>
                </a:lnTo>
                <a:lnTo>
                  <a:pt x="0" y="655256"/>
                </a:lnTo>
                <a:close/>
              </a:path>
            </a:pathLst>
          </a:custGeom>
          <a:solidFill>
            <a:srgbClr val="DADADA"/>
          </a:solidFill>
          <a:ln>
            <a:noFill/>
          </a:ln>
        </p:spPr>
        <p:txBody>
          <a:bodyPr wrap="square" lIns="0" tIns="0" rIns="0" bIns="0" rtlCol="0" anchor="ctr"/>
          <a:lstStyle/>
          <a:p>
            <a:pPr>
              <a:defRPr/>
            </a:pPr>
            <a:endParaRPr sz="1799" kern="0" dirty="0">
              <a:solidFill>
                <a:srgbClr val="DADADA"/>
              </a:solidFill>
            </a:endParaRPr>
          </a:p>
        </p:txBody>
      </p:sp>
      <p:sp>
        <p:nvSpPr>
          <p:cNvPr id="45" name="object 30">
            <a:hlinkClick r:id="rId4" action="ppaction://hlinksldjump"/>
          </p:cNvPr>
          <p:cNvSpPr/>
          <p:nvPr/>
        </p:nvSpPr>
        <p:spPr>
          <a:xfrm>
            <a:off x="11737119" y="2189224"/>
            <a:ext cx="455799" cy="934446"/>
          </a:xfrm>
          <a:custGeom>
            <a:avLst/>
            <a:gdLst/>
            <a:ahLst/>
            <a:cxnLst/>
            <a:rect l="l" t="t" r="r" b="b"/>
            <a:pathLst>
              <a:path w="414654" h="655319">
                <a:moveTo>
                  <a:pt x="0" y="655256"/>
                </a:moveTo>
                <a:lnTo>
                  <a:pt x="414400" y="655256"/>
                </a:lnTo>
                <a:lnTo>
                  <a:pt x="414400" y="0"/>
                </a:lnTo>
                <a:lnTo>
                  <a:pt x="0" y="0"/>
                </a:lnTo>
                <a:lnTo>
                  <a:pt x="0" y="655256"/>
                </a:lnTo>
                <a:close/>
              </a:path>
            </a:pathLst>
          </a:custGeom>
          <a:solidFill>
            <a:srgbClr val="DADADA"/>
          </a:solidFill>
          <a:ln>
            <a:noFill/>
          </a:ln>
        </p:spPr>
        <p:txBody>
          <a:bodyPr wrap="square" lIns="0" tIns="0" rIns="0" bIns="0" rtlCol="0" anchor="ctr"/>
          <a:lstStyle/>
          <a:p>
            <a:pPr>
              <a:defRPr/>
            </a:pPr>
            <a:endParaRPr sz="1799" kern="0" dirty="0">
              <a:solidFill>
                <a:prstClr val="black"/>
              </a:solidFill>
            </a:endParaRPr>
          </a:p>
        </p:txBody>
      </p:sp>
      <p:sp>
        <p:nvSpPr>
          <p:cNvPr id="46" name="object 30">
            <a:hlinkClick r:id="rId5" action="ppaction://hlinksldjump"/>
          </p:cNvPr>
          <p:cNvSpPr/>
          <p:nvPr/>
        </p:nvSpPr>
        <p:spPr>
          <a:xfrm>
            <a:off x="11737119" y="3116620"/>
            <a:ext cx="455799" cy="934446"/>
          </a:xfrm>
          <a:custGeom>
            <a:avLst/>
            <a:gdLst/>
            <a:ahLst/>
            <a:cxnLst/>
            <a:rect l="l" t="t" r="r" b="b"/>
            <a:pathLst>
              <a:path w="414654" h="655319">
                <a:moveTo>
                  <a:pt x="0" y="655256"/>
                </a:moveTo>
                <a:lnTo>
                  <a:pt x="414400" y="655256"/>
                </a:lnTo>
                <a:lnTo>
                  <a:pt x="414400" y="0"/>
                </a:lnTo>
                <a:lnTo>
                  <a:pt x="0" y="0"/>
                </a:lnTo>
                <a:lnTo>
                  <a:pt x="0" y="655256"/>
                </a:lnTo>
                <a:close/>
              </a:path>
            </a:pathLst>
          </a:custGeom>
          <a:solidFill>
            <a:srgbClr val="DADADA"/>
          </a:solidFill>
          <a:ln>
            <a:noFill/>
          </a:ln>
        </p:spPr>
        <p:txBody>
          <a:bodyPr wrap="square" lIns="0" tIns="0" rIns="0" bIns="0" rtlCol="0" anchor="ctr"/>
          <a:lstStyle/>
          <a:p>
            <a:pPr>
              <a:defRPr/>
            </a:pPr>
            <a:endParaRPr sz="1000" kern="0" dirty="0">
              <a:solidFill>
                <a:prstClr val="black"/>
              </a:solidFill>
            </a:endParaRPr>
          </a:p>
        </p:txBody>
      </p:sp>
      <p:sp>
        <p:nvSpPr>
          <p:cNvPr id="47" name="object 31"/>
          <p:cNvSpPr txBox="1"/>
          <p:nvPr/>
        </p:nvSpPr>
        <p:spPr>
          <a:xfrm>
            <a:off x="11906116" y="1433841"/>
            <a:ext cx="153888" cy="588075"/>
          </a:xfrm>
          <a:prstGeom prst="rect">
            <a:avLst/>
          </a:prstGeom>
          <a:ln>
            <a:noFill/>
          </a:ln>
        </p:spPr>
        <p:txBody>
          <a:bodyPr vert="vert" wrap="square" lIns="0" tIns="635" rIns="0" bIns="0" rtlCol="0" anchor="ctr">
            <a:spAutoFit/>
          </a:bodyPr>
          <a:lstStyle/>
          <a:p>
            <a:pPr marL="12696" algn="ctr">
              <a:spcBef>
                <a:spcPts val="5"/>
              </a:spcBef>
            </a:pPr>
            <a:r>
              <a:rPr lang="en-US" sz="1000" spc="35" dirty="0">
                <a:solidFill>
                  <a:srgbClr val="FFFFFF"/>
                </a:solidFill>
                <a:cs typeface="Arial"/>
              </a:rPr>
              <a:t>Overview</a:t>
            </a:r>
            <a:endParaRPr sz="1000" dirty="0">
              <a:solidFill>
                <a:prstClr val="black"/>
              </a:solidFill>
              <a:cs typeface="Arial"/>
            </a:endParaRPr>
          </a:p>
        </p:txBody>
      </p:sp>
      <p:sp>
        <p:nvSpPr>
          <p:cNvPr id="48" name="object 35">
            <a:hlinkClick r:id="rId5" action="ppaction://hlinksldjump"/>
          </p:cNvPr>
          <p:cNvSpPr txBox="1"/>
          <p:nvPr/>
        </p:nvSpPr>
        <p:spPr>
          <a:xfrm>
            <a:off x="11906116" y="3349353"/>
            <a:ext cx="153888" cy="534403"/>
          </a:xfrm>
          <a:prstGeom prst="rect">
            <a:avLst/>
          </a:prstGeom>
          <a:ln>
            <a:noFill/>
          </a:ln>
        </p:spPr>
        <p:txBody>
          <a:bodyPr vert="vert" wrap="square" lIns="0" tIns="635" rIns="0" bIns="0" rtlCol="0" anchor="ctr">
            <a:spAutoFit/>
          </a:bodyPr>
          <a:lstStyle/>
          <a:p>
            <a:pPr marL="12696" algn="ctr">
              <a:spcBef>
                <a:spcPts val="5"/>
              </a:spcBef>
            </a:pPr>
            <a:r>
              <a:rPr lang="en-US" sz="1000" spc="35" dirty="0">
                <a:solidFill>
                  <a:srgbClr val="FFFFFF"/>
                </a:solidFill>
                <a:cs typeface="Arial"/>
              </a:rPr>
              <a:t>Benefits</a:t>
            </a:r>
            <a:endParaRPr sz="1000" dirty="0">
              <a:solidFill>
                <a:prstClr val="black"/>
              </a:solidFill>
              <a:cs typeface="Arial"/>
            </a:endParaRPr>
          </a:p>
        </p:txBody>
      </p:sp>
      <p:sp>
        <p:nvSpPr>
          <p:cNvPr id="49" name="object 30">
            <a:hlinkClick r:id="rId6" action="ppaction://hlinksldjump"/>
          </p:cNvPr>
          <p:cNvSpPr/>
          <p:nvPr/>
        </p:nvSpPr>
        <p:spPr>
          <a:xfrm>
            <a:off x="11737789" y="4051066"/>
            <a:ext cx="455799" cy="934446"/>
          </a:xfrm>
          <a:custGeom>
            <a:avLst/>
            <a:gdLst/>
            <a:ahLst/>
            <a:cxnLst/>
            <a:rect l="l" t="t" r="r" b="b"/>
            <a:pathLst>
              <a:path w="414654" h="655319">
                <a:moveTo>
                  <a:pt x="0" y="655256"/>
                </a:moveTo>
                <a:lnTo>
                  <a:pt x="414400" y="655256"/>
                </a:lnTo>
                <a:lnTo>
                  <a:pt x="414400" y="0"/>
                </a:lnTo>
                <a:lnTo>
                  <a:pt x="0" y="0"/>
                </a:lnTo>
                <a:lnTo>
                  <a:pt x="0" y="655256"/>
                </a:lnTo>
                <a:close/>
              </a:path>
            </a:pathLst>
          </a:custGeom>
          <a:solidFill>
            <a:srgbClr val="DADADA"/>
          </a:solidFill>
          <a:ln>
            <a:noFill/>
          </a:ln>
        </p:spPr>
        <p:txBody>
          <a:bodyPr wrap="square" lIns="0" tIns="0" rIns="0" bIns="0" rtlCol="0" anchor="ctr"/>
          <a:lstStyle/>
          <a:p>
            <a:pPr>
              <a:defRPr/>
            </a:pPr>
            <a:endParaRPr sz="1000" kern="0" dirty="0">
              <a:solidFill>
                <a:prstClr val="black"/>
              </a:solidFill>
            </a:endParaRPr>
          </a:p>
        </p:txBody>
      </p:sp>
      <p:sp>
        <p:nvSpPr>
          <p:cNvPr id="50" name="object 30">
            <a:hlinkClick r:id="rId7" action="ppaction://hlinksldjump"/>
          </p:cNvPr>
          <p:cNvSpPr/>
          <p:nvPr/>
        </p:nvSpPr>
        <p:spPr>
          <a:xfrm>
            <a:off x="11737789" y="4985511"/>
            <a:ext cx="455799" cy="934446"/>
          </a:xfrm>
          <a:custGeom>
            <a:avLst/>
            <a:gdLst/>
            <a:ahLst/>
            <a:cxnLst/>
            <a:rect l="l" t="t" r="r" b="b"/>
            <a:pathLst>
              <a:path w="414654" h="655319">
                <a:moveTo>
                  <a:pt x="0" y="655256"/>
                </a:moveTo>
                <a:lnTo>
                  <a:pt x="414400" y="655256"/>
                </a:lnTo>
                <a:lnTo>
                  <a:pt x="414400" y="0"/>
                </a:lnTo>
                <a:lnTo>
                  <a:pt x="0" y="0"/>
                </a:lnTo>
                <a:lnTo>
                  <a:pt x="0" y="655256"/>
                </a:lnTo>
                <a:close/>
              </a:path>
            </a:pathLst>
          </a:custGeom>
          <a:solidFill>
            <a:srgbClr val="DADADA"/>
          </a:solidFill>
          <a:ln>
            <a:noFill/>
          </a:ln>
        </p:spPr>
        <p:txBody>
          <a:bodyPr wrap="square" lIns="0" tIns="0" rIns="0" bIns="0" rtlCol="0" anchor="ctr"/>
          <a:lstStyle/>
          <a:p>
            <a:pPr>
              <a:defRPr/>
            </a:pPr>
            <a:endParaRPr sz="1000" kern="0" dirty="0">
              <a:solidFill>
                <a:prstClr val="black"/>
              </a:solidFill>
            </a:endParaRPr>
          </a:p>
        </p:txBody>
      </p:sp>
      <p:sp>
        <p:nvSpPr>
          <p:cNvPr id="51" name="object 30">
            <a:hlinkClick r:id="rId8" action="ppaction://hlinksldjump"/>
          </p:cNvPr>
          <p:cNvSpPr/>
          <p:nvPr/>
        </p:nvSpPr>
        <p:spPr>
          <a:xfrm>
            <a:off x="11737789" y="5919956"/>
            <a:ext cx="455799" cy="938044"/>
          </a:xfrm>
          <a:custGeom>
            <a:avLst/>
            <a:gdLst/>
            <a:ahLst/>
            <a:cxnLst/>
            <a:rect l="l" t="t" r="r" b="b"/>
            <a:pathLst>
              <a:path w="414654" h="655319">
                <a:moveTo>
                  <a:pt x="0" y="655256"/>
                </a:moveTo>
                <a:lnTo>
                  <a:pt x="414400" y="655256"/>
                </a:lnTo>
                <a:lnTo>
                  <a:pt x="414400" y="0"/>
                </a:lnTo>
                <a:lnTo>
                  <a:pt x="0" y="0"/>
                </a:lnTo>
                <a:lnTo>
                  <a:pt x="0" y="655256"/>
                </a:lnTo>
                <a:close/>
              </a:path>
            </a:pathLst>
          </a:custGeom>
          <a:solidFill>
            <a:schemeClr val="tx1"/>
          </a:solidFill>
          <a:ln>
            <a:noFill/>
          </a:ln>
        </p:spPr>
        <p:txBody>
          <a:bodyPr wrap="square" lIns="0" tIns="0" rIns="0" bIns="0" rtlCol="0" anchor="ctr"/>
          <a:lstStyle/>
          <a:p>
            <a:pPr>
              <a:defRPr/>
            </a:pPr>
            <a:endParaRPr sz="1000" kern="0" dirty="0">
              <a:solidFill>
                <a:prstClr val="black"/>
              </a:solidFill>
            </a:endParaRPr>
          </a:p>
        </p:txBody>
      </p:sp>
      <p:sp>
        <p:nvSpPr>
          <p:cNvPr id="52" name="object 48"/>
          <p:cNvSpPr/>
          <p:nvPr/>
        </p:nvSpPr>
        <p:spPr>
          <a:xfrm>
            <a:off x="11696537" y="0"/>
            <a:ext cx="75998" cy="6858000"/>
          </a:xfrm>
          <a:custGeom>
            <a:avLst/>
            <a:gdLst/>
            <a:ahLst/>
            <a:cxnLst/>
            <a:rect l="l" t="t" r="r" b="b"/>
            <a:pathLst>
              <a:path w="82550" h="6858000">
                <a:moveTo>
                  <a:pt x="0" y="6858000"/>
                </a:moveTo>
                <a:lnTo>
                  <a:pt x="82042" y="6858000"/>
                </a:lnTo>
                <a:lnTo>
                  <a:pt x="82042" y="0"/>
                </a:lnTo>
                <a:lnTo>
                  <a:pt x="0" y="0"/>
                </a:lnTo>
                <a:lnTo>
                  <a:pt x="0" y="6858000"/>
                </a:lnTo>
                <a:close/>
              </a:path>
            </a:pathLst>
          </a:custGeom>
          <a:solidFill>
            <a:srgbClr val="EFAB00"/>
          </a:solidFill>
          <a:ln>
            <a:noFill/>
          </a:ln>
        </p:spPr>
        <p:txBody>
          <a:bodyPr wrap="square" lIns="0" tIns="0" rIns="0" bIns="0" rtlCol="0"/>
          <a:lstStyle/>
          <a:p>
            <a:pPr>
              <a:defRPr/>
            </a:pPr>
            <a:endParaRPr sz="1799" kern="0" dirty="0">
              <a:solidFill>
                <a:prstClr val="black"/>
              </a:solidFill>
            </a:endParaRPr>
          </a:p>
        </p:txBody>
      </p:sp>
      <p:sp>
        <p:nvSpPr>
          <p:cNvPr id="53" name="object 41"/>
          <p:cNvSpPr txBox="1"/>
          <p:nvPr/>
        </p:nvSpPr>
        <p:spPr>
          <a:xfrm>
            <a:off x="11752229" y="6025224"/>
            <a:ext cx="461665" cy="728188"/>
          </a:xfrm>
          <a:prstGeom prst="rect">
            <a:avLst/>
          </a:prstGeom>
          <a:ln>
            <a:noFill/>
          </a:ln>
        </p:spPr>
        <p:txBody>
          <a:bodyPr vert="vert" wrap="square" lIns="0" tIns="635" rIns="0" bIns="0" rtlCol="0" anchor="ctr">
            <a:spAutoFit/>
          </a:bodyPr>
          <a:lstStyle/>
          <a:p>
            <a:pPr marL="12696" algn="ctr">
              <a:spcBef>
                <a:spcPts val="5"/>
              </a:spcBef>
            </a:pPr>
            <a:endParaRPr lang="en-US" sz="1000" spc="35" dirty="0">
              <a:solidFill>
                <a:srgbClr val="FFFFFF"/>
              </a:solidFill>
              <a:cs typeface="Arial"/>
            </a:endParaRPr>
          </a:p>
          <a:p>
            <a:pPr marL="12696" algn="ctr">
              <a:spcBef>
                <a:spcPts val="5"/>
              </a:spcBef>
            </a:pPr>
            <a:r>
              <a:rPr lang="en-US" sz="1000" spc="35" dirty="0">
                <a:solidFill>
                  <a:srgbClr val="FFFFFF"/>
                </a:solidFill>
                <a:cs typeface="Arial"/>
              </a:rPr>
              <a:t>FAQ</a:t>
            </a:r>
          </a:p>
          <a:p>
            <a:pPr marL="12696" algn="ctr">
              <a:spcBef>
                <a:spcPts val="5"/>
              </a:spcBef>
            </a:pPr>
            <a:endParaRPr sz="1000" dirty="0">
              <a:solidFill>
                <a:prstClr val="black"/>
              </a:solidFill>
              <a:cs typeface="Arial"/>
            </a:endParaRPr>
          </a:p>
        </p:txBody>
      </p:sp>
      <p:sp>
        <p:nvSpPr>
          <p:cNvPr id="54" name="object 33"/>
          <p:cNvSpPr txBox="1"/>
          <p:nvPr/>
        </p:nvSpPr>
        <p:spPr>
          <a:xfrm>
            <a:off x="11906116" y="2271915"/>
            <a:ext cx="153888" cy="769071"/>
          </a:xfrm>
          <a:prstGeom prst="rect">
            <a:avLst/>
          </a:prstGeom>
          <a:ln>
            <a:noFill/>
          </a:ln>
        </p:spPr>
        <p:txBody>
          <a:bodyPr vert="vert" wrap="square" lIns="0" tIns="635" rIns="0" bIns="0" rtlCol="0" anchor="ctr">
            <a:spAutoFit/>
          </a:bodyPr>
          <a:lstStyle/>
          <a:p>
            <a:pPr marL="12696" algn="ctr">
              <a:spcBef>
                <a:spcPts val="5"/>
              </a:spcBef>
            </a:pPr>
            <a:r>
              <a:rPr lang="en-US" sz="1000" dirty="0">
                <a:solidFill>
                  <a:schemeClr val="bg1"/>
                </a:solidFill>
                <a:cs typeface="Arial"/>
              </a:rPr>
              <a:t>Next Steps</a:t>
            </a:r>
            <a:endParaRPr sz="1000" dirty="0">
              <a:solidFill>
                <a:schemeClr val="bg1"/>
              </a:solidFill>
              <a:cs typeface="Arial"/>
            </a:endParaRPr>
          </a:p>
        </p:txBody>
      </p:sp>
      <p:sp>
        <p:nvSpPr>
          <p:cNvPr id="55" name="object 37">
            <a:hlinkClick r:id="rId9" action="ppaction://hlinksldjump"/>
          </p:cNvPr>
          <p:cNvSpPr txBox="1"/>
          <p:nvPr/>
        </p:nvSpPr>
        <p:spPr>
          <a:xfrm>
            <a:off x="11906116" y="4234402"/>
            <a:ext cx="153888" cy="601825"/>
          </a:xfrm>
          <a:prstGeom prst="rect">
            <a:avLst/>
          </a:prstGeom>
          <a:ln>
            <a:noFill/>
          </a:ln>
        </p:spPr>
        <p:txBody>
          <a:bodyPr vert="vert" wrap="square" lIns="0" tIns="635" rIns="0" bIns="0" rtlCol="0" anchor="ctr">
            <a:spAutoFit/>
          </a:bodyPr>
          <a:lstStyle/>
          <a:p>
            <a:pPr marL="12696" algn="ctr">
              <a:spcBef>
                <a:spcPts val="5"/>
              </a:spcBef>
            </a:pPr>
            <a:r>
              <a:rPr lang="en-US" sz="1000" spc="35" dirty="0">
                <a:solidFill>
                  <a:srgbClr val="FFFFFF"/>
                </a:solidFill>
                <a:cs typeface="Arial"/>
              </a:rPr>
              <a:t>Upgrade</a:t>
            </a:r>
            <a:endParaRPr sz="1000" dirty="0">
              <a:solidFill>
                <a:prstClr val="black"/>
              </a:solidFill>
              <a:cs typeface="Arial"/>
            </a:endParaRPr>
          </a:p>
        </p:txBody>
      </p:sp>
      <p:sp>
        <p:nvSpPr>
          <p:cNvPr id="56" name="object 39"/>
          <p:cNvSpPr txBox="1"/>
          <p:nvPr/>
        </p:nvSpPr>
        <p:spPr>
          <a:xfrm>
            <a:off x="11906116" y="5101497"/>
            <a:ext cx="153888" cy="702472"/>
          </a:xfrm>
          <a:prstGeom prst="rect">
            <a:avLst/>
          </a:prstGeom>
          <a:ln>
            <a:noFill/>
          </a:ln>
        </p:spPr>
        <p:txBody>
          <a:bodyPr vert="vert" wrap="square" lIns="0" tIns="635" rIns="0" bIns="0" rtlCol="0" anchor="ctr">
            <a:spAutoFit/>
          </a:bodyPr>
          <a:lstStyle/>
          <a:p>
            <a:pPr marL="12696" algn="ctr">
              <a:spcBef>
                <a:spcPts val="5"/>
              </a:spcBef>
            </a:pPr>
            <a:r>
              <a:rPr lang="en-US" sz="1000" spc="35" dirty="0">
                <a:solidFill>
                  <a:srgbClr val="FFFFFF"/>
                </a:solidFill>
                <a:cs typeface="Arial"/>
              </a:rPr>
              <a:t>Help</a:t>
            </a:r>
            <a:endParaRPr sz="1000" dirty="0">
              <a:solidFill>
                <a:prstClr val="black"/>
              </a:solidFill>
              <a:cs typeface="Arial"/>
            </a:endParaRPr>
          </a:p>
        </p:txBody>
      </p:sp>
      <p:sp>
        <p:nvSpPr>
          <p:cNvPr id="22" name="Rectangle 21"/>
          <p:cNvSpPr/>
          <p:nvPr/>
        </p:nvSpPr>
        <p:spPr>
          <a:xfrm>
            <a:off x="107685" y="243986"/>
            <a:ext cx="1054199" cy="600164"/>
          </a:xfrm>
          <a:prstGeom prst="rect">
            <a:avLst/>
          </a:prstGeom>
        </p:spPr>
        <p:txBody>
          <a:bodyPr wrap="none">
            <a:spAutoFit/>
          </a:bodyPr>
          <a:lstStyle/>
          <a:p>
            <a:pPr lvl="0"/>
            <a:r>
              <a:rPr lang="en-US" sz="3300" b="1" dirty="0">
                <a:solidFill>
                  <a:srgbClr val="000000"/>
                </a:solidFill>
                <a:latin typeface="Arial" panose="020B0604020202020204" pitchFamily="34" charset="0"/>
                <a:cs typeface="Arial" panose="020B0604020202020204" pitchFamily="34" charset="0"/>
              </a:rPr>
              <a:t>FAQ</a:t>
            </a:r>
          </a:p>
        </p:txBody>
      </p:sp>
      <p:sp>
        <p:nvSpPr>
          <p:cNvPr id="25" name="TextBox 24"/>
          <p:cNvSpPr txBox="1"/>
          <p:nvPr/>
        </p:nvSpPr>
        <p:spPr>
          <a:xfrm>
            <a:off x="529208" y="972110"/>
            <a:ext cx="10869381" cy="5616922"/>
          </a:xfrm>
          <a:prstGeom prst="rect">
            <a:avLst/>
          </a:prstGeom>
          <a:noFill/>
        </p:spPr>
        <p:txBody>
          <a:bodyPr wrap="square" lIns="0" tIns="0" rIns="0" bIns="0" rtlCol="0">
            <a:spAutoFit/>
          </a:bodyPr>
          <a:lstStyle/>
          <a:p>
            <a:pPr fontAlgn="base">
              <a:spcAft>
                <a:spcPct val="0"/>
              </a:spcAft>
              <a:buClr>
                <a:srgbClr val="F0AB00"/>
              </a:buClr>
              <a:buSzPct val="80000"/>
            </a:pPr>
            <a:r>
              <a:rPr lang="en-US" sz="1300" b="1" kern="0" dirty="0">
                <a:ea typeface="Arial Unicode MS" pitchFamily="34" charset="-128"/>
                <a:cs typeface="Arial Unicode MS" pitchFamily="34" charset="-128"/>
              </a:rPr>
              <a:t>Q: </a:t>
            </a:r>
            <a:r>
              <a:rPr lang="en-US" sz="1300" b="1" dirty="0"/>
              <a:t>How do I invoice a purchase order if I lose the email notification? </a:t>
            </a:r>
          </a:p>
          <a:p>
            <a:r>
              <a:rPr lang="en-US" sz="1300" kern="0" dirty="0">
                <a:ea typeface="Arial Unicode MS" pitchFamily="34" charset="-128"/>
                <a:cs typeface="Arial Unicode MS" pitchFamily="34" charset="-128"/>
              </a:rPr>
              <a:t>A: </a:t>
            </a:r>
            <a:r>
              <a:rPr lang="en-US" sz="1300" dirty="0"/>
              <a:t>If you misplace a purchase order (PO) email notification, you have the following options:</a:t>
            </a:r>
          </a:p>
          <a:p>
            <a:endParaRPr lang="en-US" sz="1300" dirty="0"/>
          </a:p>
          <a:p>
            <a:pPr marL="742950" lvl="1" indent="-285750">
              <a:buFont typeface="Arial" panose="020B0604020202020204" pitchFamily="34" charset="0"/>
              <a:buChar char="•"/>
            </a:pPr>
            <a:r>
              <a:rPr lang="en-US" sz="1300" dirty="0"/>
              <a:t>Resend the PO email: Log in to your </a:t>
            </a:r>
            <a:r>
              <a:rPr lang="en-US" sz="1300" b="1" dirty="0">
                <a:hlinkClick r:id="rId10"/>
              </a:rPr>
              <a:t>Ariba Network</a:t>
            </a:r>
            <a:r>
              <a:rPr lang="en-US" sz="1300" b="1" dirty="0"/>
              <a:t> </a:t>
            </a:r>
            <a:r>
              <a:rPr lang="en-US" sz="1300" dirty="0"/>
              <a:t>light account. In the PO list on the home dashboard of your account, click </a:t>
            </a:r>
          </a:p>
          <a:p>
            <a:pPr lvl="1"/>
            <a:r>
              <a:rPr lang="en-US" sz="1300" i="1" dirty="0"/>
              <a:t>      Select</a:t>
            </a:r>
            <a:r>
              <a:rPr lang="en-US" sz="1300" dirty="0"/>
              <a:t> &gt; </a:t>
            </a:r>
            <a:r>
              <a:rPr lang="en-US" sz="1300" i="1" dirty="0"/>
              <a:t>Send me a copy </a:t>
            </a:r>
            <a:r>
              <a:rPr lang="en-US" sz="1300" dirty="0"/>
              <a:t>to take action in the </a:t>
            </a:r>
            <a:r>
              <a:rPr lang="en-US" sz="1300" i="1" dirty="0"/>
              <a:t>Action</a:t>
            </a:r>
            <a:r>
              <a:rPr lang="en-US" sz="1300" dirty="0"/>
              <a:t> column next to the PO.</a:t>
            </a:r>
          </a:p>
          <a:p>
            <a:pPr lvl="1"/>
            <a:endParaRPr lang="en-US" sz="1300" dirty="0"/>
          </a:p>
          <a:p>
            <a:pPr marL="742950" lvl="1" indent="-285750">
              <a:buFont typeface="Arial" panose="020B0604020202020204" pitchFamily="34" charset="0"/>
              <a:buChar char="•"/>
            </a:pPr>
            <a:r>
              <a:rPr lang="en-US" sz="1300" dirty="0"/>
              <a:t>Request a manual copy of the PO from your customer: After you have a copy of the PO, you can create and submit a non-PO invoice.</a:t>
            </a:r>
          </a:p>
          <a:p>
            <a:pPr lvl="1"/>
            <a:endParaRPr lang="en-US" sz="1300" dirty="0"/>
          </a:p>
          <a:p>
            <a:pPr fontAlgn="base">
              <a:spcAft>
                <a:spcPct val="0"/>
              </a:spcAft>
              <a:buClr>
                <a:srgbClr val="F0AB00"/>
              </a:buClr>
              <a:buSzPct val="80000"/>
            </a:pPr>
            <a:r>
              <a:rPr lang="en-US" sz="1300" b="1" kern="0" dirty="0">
                <a:ea typeface="Arial Unicode MS" pitchFamily="34" charset="-128"/>
                <a:cs typeface="Arial Unicode MS" pitchFamily="34" charset="-128"/>
              </a:rPr>
              <a:t>Q: </a:t>
            </a:r>
            <a:r>
              <a:rPr lang="en-US" sz="1300" b="1" dirty="0"/>
              <a:t>How do I create documents against purchase orders from my customer? </a:t>
            </a:r>
          </a:p>
          <a:p>
            <a:pPr fontAlgn="base">
              <a:spcAft>
                <a:spcPct val="0"/>
              </a:spcAft>
              <a:buClr>
                <a:srgbClr val="F0AB00"/>
              </a:buClr>
              <a:buSzPct val="80000"/>
            </a:pPr>
            <a:r>
              <a:rPr lang="en-US" sz="1300" kern="0" dirty="0">
                <a:ea typeface="Arial Unicode MS" pitchFamily="34" charset="-128"/>
                <a:cs typeface="Arial Unicode MS" pitchFamily="34" charset="-128"/>
              </a:rPr>
              <a:t>A: To process a purchase order, you need to click the </a:t>
            </a:r>
            <a:r>
              <a:rPr lang="en-US" sz="1300" i="1" kern="0" dirty="0">
                <a:ea typeface="Arial Unicode MS" pitchFamily="34" charset="-128"/>
                <a:cs typeface="Arial Unicode MS" pitchFamily="34" charset="-128"/>
              </a:rPr>
              <a:t>Process Order  </a:t>
            </a:r>
            <a:r>
              <a:rPr lang="en-US" sz="1300" kern="0" dirty="0">
                <a:ea typeface="Arial Unicode MS" pitchFamily="34" charset="-128"/>
                <a:cs typeface="Arial Unicode MS" pitchFamily="34" charset="-128"/>
              </a:rPr>
              <a:t>button in the purchase order email notification.</a:t>
            </a:r>
          </a:p>
          <a:p>
            <a:pPr fontAlgn="base">
              <a:spcAft>
                <a:spcPct val="0"/>
              </a:spcAft>
              <a:buClr>
                <a:srgbClr val="F0AB00"/>
              </a:buClr>
              <a:buSzPct val="80000"/>
            </a:pPr>
            <a:r>
              <a:rPr lang="en-US" sz="1300" kern="0" dirty="0">
                <a:ea typeface="Arial Unicode MS" pitchFamily="34" charset="-128"/>
                <a:cs typeface="Arial Unicode MS" pitchFamily="34" charset="-128"/>
              </a:rPr>
              <a:t>      </a:t>
            </a:r>
            <a:r>
              <a:rPr lang="en-US" sz="1300" dirty="0"/>
              <a:t>After you </a:t>
            </a:r>
            <a:r>
              <a:rPr lang="en-US" sz="1300" b="1" dirty="0">
                <a:hlinkClick r:id="rId11"/>
              </a:rPr>
              <a:t>register</a:t>
            </a:r>
            <a:r>
              <a:rPr lang="en-US" sz="1300" dirty="0"/>
              <a:t> or log in to your Ariba Network light account, you are taken to the purchase order details page, where you can    </a:t>
            </a:r>
          </a:p>
          <a:p>
            <a:pPr fontAlgn="base">
              <a:spcAft>
                <a:spcPct val="0"/>
              </a:spcAft>
              <a:buClr>
                <a:srgbClr val="F0AB00"/>
              </a:buClr>
              <a:buSzPct val="80000"/>
            </a:pPr>
            <a:r>
              <a:rPr lang="en-US" sz="1300" dirty="0"/>
              <a:t>      create documents like order confirmations, ship notices, and invoices against the purchase order.</a:t>
            </a:r>
          </a:p>
          <a:p>
            <a:pPr fontAlgn="base">
              <a:spcAft>
                <a:spcPct val="0"/>
              </a:spcAft>
              <a:buClr>
                <a:srgbClr val="F0AB00"/>
              </a:buClr>
              <a:buSzPct val="80000"/>
            </a:pPr>
            <a:endParaRPr lang="en-US" sz="1300" kern="0" dirty="0">
              <a:ea typeface="Arial Unicode MS" pitchFamily="34" charset="-128"/>
              <a:cs typeface="Arial Unicode MS" pitchFamily="34" charset="-128"/>
            </a:endParaRPr>
          </a:p>
          <a:p>
            <a:pPr fontAlgn="base">
              <a:spcAft>
                <a:spcPct val="0"/>
              </a:spcAft>
              <a:buClr>
                <a:srgbClr val="F0AB00"/>
              </a:buClr>
              <a:buSzPct val="80000"/>
            </a:pPr>
            <a:r>
              <a:rPr lang="en-US" sz="1300" b="1" kern="0" dirty="0">
                <a:ea typeface="Arial Unicode MS" pitchFamily="34" charset="-128"/>
                <a:cs typeface="Arial Unicode MS" pitchFamily="34" charset="-128"/>
              </a:rPr>
              <a:t>Q: How do I add purchase orders to my existing Ariba Network Account?</a:t>
            </a:r>
          </a:p>
          <a:p>
            <a:pPr fontAlgn="base">
              <a:spcAft>
                <a:spcPct val="0"/>
              </a:spcAft>
              <a:buClr>
                <a:srgbClr val="F0AB00"/>
              </a:buClr>
              <a:buSzPct val="80000"/>
            </a:pPr>
            <a:r>
              <a:rPr lang="en-US" sz="1300" kern="0" dirty="0">
                <a:ea typeface="Arial Unicode MS" pitchFamily="34" charset="-128"/>
                <a:cs typeface="Arial Unicode MS" pitchFamily="34" charset="-128"/>
              </a:rPr>
              <a:t>A: If you've previously registered a light account or full-use account on Ariba Network to transact with a different customer, you </a:t>
            </a:r>
          </a:p>
          <a:p>
            <a:pPr fontAlgn="base">
              <a:spcAft>
                <a:spcPct val="0"/>
              </a:spcAft>
              <a:buClr>
                <a:srgbClr val="F0AB00"/>
              </a:buClr>
              <a:buSzPct val="80000"/>
            </a:pPr>
            <a:r>
              <a:rPr lang="en-US" sz="1300" kern="0" dirty="0">
                <a:ea typeface="Arial Unicode MS" pitchFamily="34" charset="-128"/>
                <a:cs typeface="Arial Unicode MS" pitchFamily="34" charset="-128"/>
              </a:rPr>
              <a:t>     have the option to add the transactions with your new customer to your existing account.</a:t>
            </a:r>
          </a:p>
          <a:p>
            <a:pPr fontAlgn="base">
              <a:spcAft>
                <a:spcPct val="0"/>
              </a:spcAft>
              <a:buClr>
                <a:srgbClr val="F0AB00"/>
              </a:buClr>
              <a:buSzPct val="80000"/>
            </a:pPr>
            <a:endParaRPr lang="en-US" sz="1300" kern="0" dirty="0">
              <a:ea typeface="Arial Unicode MS" pitchFamily="34" charset="-128"/>
              <a:cs typeface="Arial Unicode MS" pitchFamily="34" charset="-128"/>
            </a:endParaRPr>
          </a:p>
          <a:p>
            <a:pPr fontAlgn="base">
              <a:spcAft>
                <a:spcPct val="0"/>
              </a:spcAft>
              <a:buClr>
                <a:srgbClr val="F0AB00"/>
              </a:buClr>
              <a:buSzPct val="80000"/>
            </a:pPr>
            <a:r>
              <a:rPr lang="en-US" sz="1300" kern="0" dirty="0">
                <a:ea typeface="Arial Unicode MS" pitchFamily="34" charset="-128"/>
                <a:cs typeface="Arial Unicode MS" pitchFamily="34" charset="-128"/>
              </a:rPr>
              <a:t>     To add your new purchase orders to your existing account:</a:t>
            </a:r>
          </a:p>
          <a:p>
            <a:pPr fontAlgn="base">
              <a:spcAft>
                <a:spcPct val="0"/>
              </a:spcAft>
              <a:buClr>
                <a:srgbClr val="F0AB00"/>
              </a:buClr>
              <a:buSzPct val="80000"/>
            </a:pPr>
            <a:r>
              <a:rPr lang="en-US" sz="1300" kern="0" dirty="0">
                <a:ea typeface="Arial Unicode MS" pitchFamily="34" charset="-128"/>
                <a:cs typeface="Arial Unicode MS" pitchFamily="34" charset="-128"/>
              </a:rPr>
              <a:t>	1. In the purchase order email notification, click Process order and then click Log in on the light account landing page.</a:t>
            </a:r>
          </a:p>
          <a:p>
            <a:pPr fontAlgn="base">
              <a:spcAft>
                <a:spcPct val="0"/>
              </a:spcAft>
              <a:buClr>
                <a:srgbClr val="F0AB00"/>
              </a:buClr>
              <a:buSzPct val="80000"/>
            </a:pPr>
            <a:r>
              <a:rPr lang="en-US" sz="1300" kern="0" dirty="0">
                <a:ea typeface="Arial Unicode MS" pitchFamily="34" charset="-128"/>
                <a:cs typeface="Arial Unicode MS" pitchFamily="34" charset="-128"/>
              </a:rPr>
              <a:t>	2. Log in with the administrator username and password for the existing account.</a:t>
            </a:r>
          </a:p>
          <a:p>
            <a:pPr fontAlgn="base">
              <a:spcAft>
                <a:spcPct val="0"/>
              </a:spcAft>
              <a:buClr>
                <a:srgbClr val="F0AB00"/>
              </a:buClr>
              <a:buSzPct val="80000"/>
            </a:pPr>
            <a:endParaRPr lang="en-US" sz="1300" kern="0" dirty="0">
              <a:ea typeface="Arial Unicode MS" pitchFamily="34" charset="-128"/>
              <a:cs typeface="Arial Unicode MS" pitchFamily="34" charset="-128"/>
            </a:endParaRPr>
          </a:p>
          <a:p>
            <a:pPr fontAlgn="base">
              <a:spcAft>
                <a:spcPct val="0"/>
              </a:spcAft>
              <a:buClr>
                <a:srgbClr val="F0AB00"/>
              </a:buClr>
              <a:buSzPct val="80000"/>
            </a:pPr>
            <a:r>
              <a:rPr lang="en-US" sz="1300" b="1" kern="0" dirty="0">
                <a:ea typeface="Arial Unicode MS" pitchFamily="34" charset="-128"/>
                <a:cs typeface="Arial Unicode MS" pitchFamily="34" charset="-128"/>
              </a:rPr>
              <a:t>Q: </a:t>
            </a:r>
            <a:r>
              <a:rPr lang="en-US" sz="1300" b="1" dirty="0"/>
              <a:t>What should I do if my registration confirmation link is expired? </a:t>
            </a:r>
          </a:p>
          <a:p>
            <a:r>
              <a:rPr lang="en-US" sz="1300" kern="0" dirty="0">
                <a:ea typeface="Arial Unicode MS" pitchFamily="34" charset="-128"/>
                <a:cs typeface="Arial Unicode MS" pitchFamily="34" charset="-128"/>
              </a:rPr>
              <a:t>A: If the confirmation link expired immediately after receiving the email, please log in to your account </a:t>
            </a:r>
          </a:p>
          <a:p>
            <a:r>
              <a:rPr lang="en-US" sz="1300" kern="0" dirty="0">
                <a:ea typeface="Arial Unicode MS" pitchFamily="34" charset="-128"/>
                <a:cs typeface="Arial Unicode MS" pitchFamily="34" charset="-128"/>
              </a:rPr>
              <a:t>    directly at </a:t>
            </a:r>
            <a:r>
              <a:rPr lang="en-US" sz="1300" b="1" kern="0" dirty="0">
                <a:ea typeface="Arial Unicode MS" pitchFamily="34" charset="-128"/>
                <a:cs typeface="Arial Unicode MS" pitchFamily="34" charset="-128"/>
                <a:hlinkClick r:id="rId12"/>
              </a:rPr>
              <a:t>https://supplier-2.ariba.com</a:t>
            </a:r>
            <a:r>
              <a:rPr lang="en-US" sz="1300" b="1" kern="0" dirty="0">
                <a:ea typeface="Arial Unicode MS" pitchFamily="34" charset="-128"/>
                <a:cs typeface="Arial Unicode MS" pitchFamily="34" charset="-128"/>
              </a:rPr>
              <a:t> </a:t>
            </a:r>
          </a:p>
          <a:p>
            <a:endParaRPr lang="en-US" sz="1300" kern="0" dirty="0">
              <a:ea typeface="Arial Unicode MS" pitchFamily="34" charset="-128"/>
              <a:cs typeface="Arial Unicode MS" pitchFamily="34" charset="-128"/>
            </a:endParaRPr>
          </a:p>
          <a:p>
            <a:r>
              <a:rPr lang="en-US" sz="1300" kern="0" dirty="0">
                <a:ea typeface="Arial Unicode MS" pitchFamily="34" charset="-128"/>
                <a:cs typeface="Arial Unicode MS" pitchFamily="34" charset="-128"/>
              </a:rPr>
              <a:t>    If the confirmation is accepted, you will be able to view your account.  If you are unable to access your account, you can request to </a:t>
            </a:r>
          </a:p>
          <a:p>
            <a:r>
              <a:rPr lang="en-US" sz="1300" kern="0" dirty="0">
                <a:ea typeface="Arial Unicode MS" pitchFamily="34" charset="-128"/>
                <a:cs typeface="Arial Unicode MS" pitchFamily="34" charset="-128"/>
              </a:rPr>
              <a:t>    resend the confirmation email.</a:t>
            </a:r>
          </a:p>
          <a:p>
            <a:pPr fontAlgn="base">
              <a:spcAft>
                <a:spcPct val="0"/>
              </a:spcAft>
              <a:buClr>
                <a:srgbClr val="F0AB00"/>
              </a:buClr>
              <a:buSzPct val="80000"/>
            </a:pPr>
            <a:endParaRPr lang="en-US" sz="1400" kern="0" dirty="0">
              <a:ea typeface="Arial Unicode MS" pitchFamily="34" charset="-128"/>
              <a:cs typeface="Arial Unicode MS" pitchFamily="34" charset="-128"/>
            </a:endParaRPr>
          </a:p>
        </p:txBody>
      </p:sp>
      <p:sp>
        <p:nvSpPr>
          <p:cNvPr id="21" name="object 28">
            <a:hlinkClick r:id="rId2" action="ppaction://hlinksldjump"/>
          </p:cNvPr>
          <p:cNvSpPr/>
          <p:nvPr/>
        </p:nvSpPr>
        <p:spPr>
          <a:xfrm>
            <a:off x="11748971" y="138722"/>
            <a:ext cx="442603" cy="1014975"/>
          </a:xfrm>
          <a:custGeom>
            <a:avLst/>
            <a:gdLst/>
            <a:ahLst/>
            <a:cxnLst/>
            <a:rect l="l" t="t" r="r" b="b"/>
            <a:pathLst>
              <a:path w="414654" h="1076325">
                <a:moveTo>
                  <a:pt x="0" y="1075842"/>
                </a:moveTo>
                <a:lnTo>
                  <a:pt x="414400" y="1075842"/>
                </a:lnTo>
                <a:lnTo>
                  <a:pt x="414400" y="0"/>
                </a:lnTo>
                <a:lnTo>
                  <a:pt x="0" y="0"/>
                </a:lnTo>
                <a:lnTo>
                  <a:pt x="0" y="1075842"/>
                </a:lnTo>
                <a:close/>
              </a:path>
            </a:pathLst>
          </a:custGeom>
          <a:noFill/>
          <a:ln>
            <a:noFill/>
          </a:ln>
        </p:spPr>
        <p:txBody>
          <a:bodyPr wrap="square" lIns="0" tIns="0" rIns="0" bIns="0" rtlCol="0"/>
          <a:lstStyle/>
          <a:p>
            <a:pPr>
              <a:defRPr/>
            </a:pPr>
            <a:endParaRPr sz="1799" kern="0" dirty="0">
              <a:solidFill>
                <a:srgbClr val="DADADA"/>
              </a:solidFill>
            </a:endParaRPr>
          </a:p>
        </p:txBody>
      </p:sp>
      <p:sp>
        <p:nvSpPr>
          <p:cNvPr id="26" name="object 28">
            <a:hlinkClick r:id="rId3" action="ppaction://hlinksldjump"/>
          </p:cNvPr>
          <p:cNvSpPr/>
          <p:nvPr/>
        </p:nvSpPr>
        <p:spPr>
          <a:xfrm>
            <a:off x="11744699" y="1256939"/>
            <a:ext cx="442603" cy="939341"/>
          </a:xfrm>
          <a:custGeom>
            <a:avLst/>
            <a:gdLst/>
            <a:ahLst/>
            <a:cxnLst/>
            <a:rect l="l" t="t" r="r" b="b"/>
            <a:pathLst>
              <a:path w="414654" h="1076325">
                <a:moveTo>
                  <a:pt x="0" y="1075842"/>
                </a:moveTo>
                <a:lnTo>
                  <a:pt x="414400" y="1075842"/>
                </a:lnTo>
                <a:lnTo>
                  <a:pt x="414400" y="0"/>
                </a:lnTo>
                <a:lnTo>
                  <a:pt x="0" y="0"/>
                </a:lnTo>
                <a:lnTo>
                  <a:pt x="0" y="1075842"/>
                </a:lnTo>
                <a:close/>
              </a:path>
            </a:pathLst>
          </a:custGeom>
          <a:noFill/>
          <a:ln>
            <a:noFill/>
          </a:ln>
        </p:spPr>
        <p:txBody>
          <a:bodyPr wrap="square" lIns="0" tIns="0" rIns="0" bIns="0" rtlCol="0"/>
          <a:lstStyle/>
          <a:p>
            <a:pPr>
              <a:defRPr/>
            </a:pPr>
            <a:endParaRPr sz="1799" kern="0" dirty="0">
              <a:solidFill>
                <a:srgbClr val="DADADA"/>
              </a:solidFill>
            </a:endParaRPr>
          </a:p>
        </p:txBody>
      </p:sp>
      <p:sp>
        <p:nvSpPr>
          <p:cNvPr id="27" name="object 28">
            <a:hlinkClick r:id="rId4" action="ppaction://hlinksldjump"/>
          </p:cNvPr>
          <p:cNvSpPr/>
          <p:nvPr/>
        </p:nvSpPr>
        <p:spPr>
          <a:xfrm>
            <a:off x="11745373" y="2205251"/>
            <a:ext cx="442603" cy="902527"/>
          </a:xfrm>
          <a:custGeom>
            <a:avLst/>
            <a:gdLst/>
            <a:ahLst/>
            <a:cxnLst/>
            <a:rect l="l" t="t" r="r" b="b"/>
            <a:pathLst>
              <a:path w="414654" h="1076325">
                <a:moveTo>
                  <a:pt x="0" y="1075842"/>
                </a:moveTo>
                <a:lnTo>
                  <a:pt x="414400" y="1075842"/>
                </a:lnTo>
                <a:lnTo>
                  <a:pt x="414400" y="0"/>
                </a:lnTo>
                <a:lnTo>
                  <a:pt x="0" y="0"/>
                </a:lnTo>
                <a:lnTo>
                  <a:pt x="0" y="1075842"/>
                </a:lnTo>
                <a:close/>
              </a:path>
            </a:pathLst>
          </a:custGeom>
          <a:noFill/>
          <a:ln>
            <a:noFill/>
          </a:ln>
        </p:spPr>
        <p:txBody>
          <a:bodyPr wrap="square" lIns="0" tIns="0" rIns="0" bIns="0" rtlCol="0"/>
          <a:lstStyle/>
          <a:p>
            <a:pPr>
              <a:defRPr/>
            </a:pPr>
            <a:endParaRPr sz="1799" kern="0" dirty="0">
              <a:solidFill>
                <a:srgbClr val="DADADA"/>
              </a:solidFill>
            </a:endParaRPr>
          </a:p>
        </p:txBody>
      </p:sp>
      <p:sp>
        <p:nvSpPr>
          <p:cNvPr id="28" name="object 28">
            <a:hlinkClick r:id="rId5" action="ppaction://hlinksldjump"/>
          </p:cNvPr>
          <p:cNvSpPr/>
          <p:nvPr/>
        </p:nvSpPr>
        <p:spPr>
          <a:xfrm>
            <a:off x="11723834" y="3208297"/>
            <a:ext cx="442603" cy="867821"/>
          </a:xfrm>
          <a:custGeom>
            <a:avLst/>
            <a:gdLst/>
            <a:ahLst/>
            <a:cxnLst/>
            <a:rect l="l" t="t" r="r" b="b"/>
            <a:pathLst>
              <a:path w="414654" h="1076325">
                <a:moveTo>
                  <a:pt x="0" y="1075842"/>
                </a:moveTo>
                <a:lnTo>
                  <a:pt x="414400" y="1075842"/>
                </a:lnTo>
                <a:lnTo>
                  <a:pt x="414400" y="0"/>
                </a:lnTo>
                <a:lnTo>
                  <a:pt x="0" y="0"/>
                </a:lnTo>
                <a:lnTo>
                  <a:pt x="0" y="1075842"/>
                </a:lnTo>
                <a:close/>
              </a:path>
            </a:pathLst>
          </a:custGeom>
          <a:noFill/>
          <a:ln>
            <a:noFill/>
          </a:ln>
        </p:spPr>
        <p:txBody>
          <a:bodyPr wrap="square" lIns="0" tIns="0" rIns="0" bIns="0" rtlCol="0"/>
          <a:lstStyle/>
          <a:p>
            <a:pPr>
              <a:defRPr/>
            </a:pPr>
            <a:endParaRPr sz="1799" kern="0" dirty="0">
              <a:solidFill>
                <a:srgbClr val="DADADA"/>
              </a:solidFill>
            </a:endParaRPr>
          </a:p>
        </p:txBody>
      </p:sp>
      <p:sp>
        <p:nvSpPr>
          <p:cNvPr id="29" name="object 28">
            <a:hlinkClick r:id="rId6" action="ppaction://hlinksldjump"/>
          </p:cNvPr>
          <p:cNvSpPr/>
          <p:nvPr/>
        </p:nvSpPr>
        <p:spPr>
          <a:xfrm>
            <a:off x="11790094" y="4066961"/>
            <a:ext cx="423800" cy="1014975"/>
          </a:xfrm>
          <a:custGeom>
            <a:avLst/>
            <a:gdLst/>
            <a:ahLst/>
            <a:cxnLst/>
            <a:rect l="l" t="t" r="r" b="b"/>
            <a:pathLst>
              <a:path w="414654" h="1076325">
                <a:moveTo>
                  <a:pt x="0" y="1075842"/>
                </a:moveTo>
                <a:lnTo>
                  <a:pt x="414400" y="1075842"/>
                </a:lnTo>
                <a:lnTo>
                  <a:pt x="414400" y="0"/>
                </a:lnTo>
                <a:lnTo>
                  <a:pt x="0" y="0"/>
                </a:lnTo>
                <a:lnTo>
                  <a:pt x="0" y="1075842"/>
                </a:lnTo>
                <a:close/>
              </a:path>
            </a:pathLst>
          </a:custGeom>
          <a:noFill/>
          <a:ln>
            <a:noFill/>
          </a:ln>
        </p:spPr>
        <p:txBody>
          <a:bodyPr wrap="square" lIns="0" tIns="0" rIns="0" bIns="0" rtlCol="0"/>
          <a:lstStyle/>
          <a:p>
            <a:pPr>
              <a:defRPr/>
            </a:pPr>
            <a:endParaRPr sz="1799" kern="0" dirty="0">
              <a:solidFill>
                <a:srgbClr val="DADADA"/>
              </a:solidFill>
            </a:endParaRPr>
          </a:p>
        </p:txBody>
      </p:sp>
      <p:sp>
        <p:nvSpPr>
          <p:cNvPr id="30" name="object 28">
            <a:hlinkClick r:id="rId7" action="ppaction://hlinksldjump"/>
          </p:cNvPr>
          <p:cNvSpPr/>
          <p:nvPr/>
        </p:nvSpPr>
        <p:spPr>
          <a:xfrm>
            <a:off x="11772536" y="5065158"/>
            <a:ext cx="442603" cy="1014975"/>
          </a:xfrm>
          <a:custGeom>
            <a:avLst/>
            <a:gdLst/>
            <a:ahLst/>
            <a:cxnLst/>
            <a:rect l="l" t="t" r="r" b="b"/>
            <a:pathLst>
              <a:path w="414654" h="1076325">
                <a:moveTo>
                  <a:pt x="0" y="1075842"/>
                </a:moveTo>
                <a:lnTo>
                  <a:pt x="414400" y="1075842"/>
                </a:lnTo>
                <a:lnTo>
                  <a:pt x="414400" y="0"/>
                </a:lnTo>
                <a:lnTo>
                  <a:pt x="0" y="0"/>
                </a:lnTo>
                <a:lnTo>
                  <a:pt x="0" y="1075842"/>
                </a:lnTo>
                <a:close/>
              </a:path>
            </a:pathLst>
          </a:custGeom>
          <a:noFill/>
          <a:ln>
            <a:noFill/>
          </a:ln>
        </p:spPr>
        <p:txBody>
          <a:bodyPr wrap="square" lIns="0" tIns="0" rIns="0" bIns="0" rtlCol="0"/>
          <a:lstStyle/>
          <a:p>
            <a:pPr>
              <a:defRPr/>
            </a:pPr>
            <a:endParaRPr sz="1799" kern="0" dirty="0">
              <a:solidFill>
                <a:srgbClr val="DADADA"/>
              </a:solidFill>
            </a:endParaRPr>
          </a:p>
        </p:txBody>
      </p:sp>
      <p:sp>
        <p:nvSpPr>
          <p:cNvPr id="31" name="object 28">
            <a:hlinkClick r:id="rId8" action="ppaction://hlinksldjump"/>
          </p:cNvPr>
          <p:cNvSpPr/>
          <p:nvPr/>
        </p:nvSpPr>
        <p:spPr>
          <a:xfrm>
            <a:off x="11764277" y="5836919"/>
            <a:ext cx="442603" cy="1014975"/>
          </a:xfrm>
          <a:custGeom>
            <a:avLst/>
            <a:gdLst/>
            <a:ahLst/>
            <a:cxnLst/>
            <a:rect l="l" t="t" r="r" b="b"/>
            <a:pathLst>
              <a:path w="414654" h="1076325">
                <a:moveTo>
                  <a:pt x="0" y="1075842"/>
                </a:moveTo>
                <a:lnTo>
                  <a:pt x="414400" y="1075842"/>
                </a:lnTo>
                <a:lnTo>
                  <a:pt x="414400" y="0"/>
                </a:lnTo>
                <a:lnTo>
                  <a:pt x="0" y="0"/>
                </a:lnTo>
                <a:lnTo>
                  <a:pt x="0" y="1075842"/>
                </a:lnTo>
                <a:close/>
              </a:path>
            </a:pathLst>
          </a:custGeom>
          <a:noFill/>
          <a:ln>
            <a:noFill/>
          </a:ln>
        </p:spPr>
        <p:txBody>
          <a:bodyPr wrap="square" lIns="0" tIns="0" rIns="0" bIns="0" rtlCol="0"/>
          <a:lstStyle/>
          <a:p>
            <a:pPr>
              <a:defRPr/>
            </a:pPr>
            <a:endParaRPr sz="1799" kern="0" dirty="0">
              <a:solidFill>
                <a:srgbClr val="DADADA"/>
              </a:solidFill>
            </a:endParaRPr>
          </a:p>
        </p:txBody>
      </p:sp>
    </p:spTree>
    <p:extLst>
      <p:ext uri="{BB962C8B-B14F-4D97-AF65-F5344CB8AC3E}">
        <p14:creationId xmlns:p14="http://schemas.microsoft.com/office/powerpoint/2010/main" val="3265120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sp>
        <p:nvSpPr>
          <p:cNvPr id="59" name="Title 1"/>
          <p:cNvSpPr txBox="1">
            <a:spLocks/>
          </p:cNvSpPr>
          <p:nvPr/>
        </p:nvSpPr>
        <p:spPr bwMode="gray">
          <a:xfrm>
            <a:off x="133677" y="266410"/>
            <a:ext cx="11202324" cy="566561"/>
          </a:xfrm>
          <a:prstGeom prst="rect">
            <a:avLst/>
          </a:prstGeom>
        </p:spPr>
        <p:txBody>
          <a:bodyPr vert="horz" lIns="0" tIns="0" rIns="0" bIns="0" rtlCol="0" anchor="ctr" anchorCtr="0">
            <a:noAutofit/>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pPr>
              <a:defRPr/>
            </a:pPr>
            <a:r>
              <a:rPr lang="en-US" dirty="0">
                <a:solidFill>
                  <a:schemeClr val="tx1"/>
                </a:solidFill>
              </a:rPr>
              <a:t>Receive Interactive Email Order from Customer</a:t>
            </a:r>
          </a:p>
        </p:txBody>
      </p:sp>
      <p:sp>
        <p:nvSpPr>
          <p:cNvPr id="60" name="Rectangle 59"/>
          <p:cNvSpPr/>
          <p:nvPr/>
        </p:nvSpPr>
        <p:spPr bwMode="gray">
          <a:xfrm>
            <a:off x="809295" y="1178570"/>
            <a:ext cx="9378696" cy="546029"/>
          </a:xfrm>
          <a:prstGeom prst="rect">
            <a:avLst/>
          </a:prstGeom>
          <a:solidFill>
            <a:schemeClr val="bg1"/>
          </a:solidFill>
          <a:ln w="635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r>
              <a:rPr lang="en-US" sz="1800" b="1" kern="0" dirty="0">
                <a:solidFill>
                  <a:sysClr val="windowText" lastClr="000000"/>
                </a:solidFill>
                <a:ea typeface="Arial Unicode MS" pitchFamily="34" charset="-128"/>
                <a:cs typeface="Arial Unicode MS" pitchFamily="34" charset="-128"/>
              </a:rPr>
              <a:t>Click </a:t>
            </a:r>
            <a:r>
              <a:rPr lang="en-US" b="1" kern="0" dirty="0">
                <a:solidFill>
                  <a:sysClr val="windowText" lastClr="000000"/>
                </a:solidFill>
                <a:ea typeface="Arial Unicode MS" pitchFamily="34" charset="-128"/>
                <a:cs typeface="Arial Unicode MS" pitchFamily="34" charset="-128"/>
              </a:rPr>
              <a:t>the </a:t>
            </a:r>
            <a:r>
              <a:rPr lang="en-US" sz="1800" b="1" kern="0" dirty="0">
                <a:solidFill>
                  <a:schemeClr val="accent1"/>
                </a:solidFill>
                <a:ea typeface="Arial Unicode MS" pitchFamily="34" charset="-128"/>
                <a:cs typeface="Arial Unicode MS" pitchFamily="34" charset="-128"/>
              </a:rPr>
              <a:t>Process Order </a:t>
            </a:r>
            <a:r>
              <a:rPr lang="en-US" sz="1800" b="1" kern="0" dirty="0">
                <a:solidFill>
                  <a:sysClr val="windowText" lastClr="000000"/>
                </a:solidFill>
                <a:ea typeface="Arial Unicode MS" pitchFamily="34" charset="-128"/>
                <a:cs typeface="Arial Unicode MS" pitchFamily="34" charset="-128"/>
              </a:rPr>
              <a:t>button in the PO notification </a:t>
            </a:r>
            <a:r>
              <a:rPr lang="en-US" b="1" kern="0" dirty="0">
                <a:solidFill>
                  <a:sysClr val="windowText" lastClr="000000"/>
                </a:solidFill>
                <a:ea typeface="Arial Unicode MS" pitchFamily="34" charset="-128"/>
                <a:cs typeface="Arial Unicode MS" pitchFamily="34" charset="-128"/>
              </a:rPr>
              <a:t>(interactive email)</a:t>
            </a:r>
            <a:endParaRPr lang="en-US" sz="1800" b="1" kern="0" dirty="0">
              <a:solidFill>
                <a:sysClr val="windowText" lastClr="000000"/>
              </a:solidFill>
              <a:ea typeface="Arial Unicode MS" pitchFamily="34" charset="-128"/>
              <a:cs typeface="Arial Unicode MS" pitchFamily="34" charset="-128"/>
            </a:endParaRPr>
          </a:p>
        </p:txBody>
      </p:sp>
      <p:pic>
        <p:nvPicPr>
          <p:cNvPr id="3" name="Picture 2"/>
          <p:cNvPicPr>
            <a:picLocks noChangeAspect="1"/>
          </p:cNvPicPr>
          <p:nvPr/>
        </p:nvPicPr>
        <p:blipFill>
          <a:blip r:embed="rId2"/>
          <a:stretch>
            <a:fillRect/>
          </a:stretch>
        </p:blipFill>
        <p:spPr>
          <a:xfrm>
            <a:off x="809295" y="1852539"/>
            <a:ext cx="9378697" cy="3951431"/>
          </a:xfrm>
          <a:prstGeom prst="rect">
            <a:avLst/>
          </a:prstGeom>
          <a:ln>
            <a:noFill/>
          </a:ln>
          <a:effectLst>
            <a:outerShdw blurRad="292100" dist="139700" dir="2700000" algn="tl" rotWithShape="0">
              <a:srgbClr val="333333">
                <a:alpha val="65000"/>
              </a:srgbClr>
            </a:outerShdw>
          </a:effectLst>
        </p:spPr>
      </p:pic>
      <p:sp>
        <p:nvSpPr>
          <p:cNvPr id="65" name="TextBox 64"/>
          <p:cNvSpPr txBox="1"/>
          <p:nvPr/>
        </p:nvSpPr>
        <p:spPr>
          <a:xfrm>
            <a:off x="9867040" y="6308521"/>
            <a:ext cx="1589214" cy="377505"/>
          </a:xfrm>
          <a:prstGeom prst="chevron">
            <a:avLst/>
          </a:prstGeom>
        </p:spPr>
        <p:style>
          <a:lnRef idx="2">
            <a:schemeClr val="accent1"/>
          </a:lnRef>
          <a:fillRef idx="1">
            <a:schemeClr val="lt1"/>
          </a:fillRef>
          <a:effectRef idx="0">
            <a:schemeClr val="accent1"/>
          </a:effectRef>
          <a:fontRef idx="minor">
            <a:schemeClr val="dk1"/>
          </a:fontRef>
        </p:style>
        <p:txBody>
          <a:bodyPr wrap="square" lIns="0" tIns="0" rIns="0" bIns="0" rtlCol="0" anchor="ctr" anchorCtr="0">
            <a:noAutofit/>
          </a:bodyPr>
          <a:lstStyle/>
          <a:p>
            <a:pPr algn="ctr" fontAlgn="base">
              <a:spcBef>
                <a:spcPct val="50000"/>
              </a:spcBef>
              <a:spcAft>
                <a:spcPct val="0"/>
              </a:spcAft>
              <a:buClr>
                <a:srgbClr val="F0AB00"/>
              </a:buClr>
              <a:buSzPct val="80000"/>
            </a:pPr>
            <a:r>
              <a:rPr lang="en-US" sz="1800" b="1" kern="0" dirty="0">
                <a:ea typeface="Arial Unicode MS" pitchFamily="34" charset="-128"/>
                <a:cs typeface="Arial Unicode MS" pitchFamily="34" charset="-128"/>
                <a:hlinkClick r:id="" action="ppaction://hlinkshowjump?jump=nextslide"/>
              </a:rPr>
              <a:t>Next step</a:t>
            </a:r>
            <a:endParaRPr lang="en-US" sz="1800" b="1" kern="0" dirty="0">
              <a:ea typeface="Arial Unicode MS" pitchFamily="34" charset="-128"/>
              <a:cs typeface="Arial Unicode MS" pitchFamily="34" charset="-128"/>
            </a:endParaRPr>
          </a:p>
        </p:txBody>
      </p:sp>
    </p:spTree>
    <p:extLst>
      <p:ext uri="{BB962C8B-B14F-4D97-AF65-F5344CB8AC3E}">
        <p14:creationId xmlns:p14="http://schemas.microsoft.com/office/powerpoint/2010/main" val="973279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sp>
        <p:nvSpPr>
          <p:cNvPr id="40" name="Title 1"/>
          <p:cNvSpPr txBox="1">
            <a:spLocks/>
          </p:cNvSpPr>
          <p:nvPr/>
        </p:nvSpPr>
        <p:spPr bwMode="gray">
          <a:xfrm>
            <a:off x="133677" y="266410"/>
            <a:ext cx="11202324" cy="566561"/>
          </a:xfrm>
          <a:prstGeom prst="rect">
            <a:avLst/>
          </a:prstGeom>
        </p:spPr>
        <p:txBody>
          <a:bodyPr vert="horz" lIns="0" tIns="0" rIns="0" bIns="0" rtlCol="0" anchor="ctr" anchorCtr="0">
            <a:noAutofit/>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pPr>
              <a:defRPr/>
            </a:pPr>
            <a:r>
              <a:rPr lang="en-US" dirty="0">
                <a:solidFill>
                  <a:schemeClr val="tx1"/>
                </a:solidFill>
              </a:rPr>
              <a:t>Sign Up for light account</a:t>
            </a:r>
          </a:p>
        </p:txBody>
      </p:sp>
      <p:sp>
        <p:nvSpPr>
          <p:cNvPr id="41" name="Rectangle 40"/>
          <p:cNvSpPr/>
          <p:nvPr/>
        </p:nvSpPr>
        <p:spPr bwMode="gray">
          <a:xfrm>
            <a:off x="133678" y="1109641"/>
            <a:ext cx="11075602" cy="546029"/>
          </a:xfrm>
          <a:prstGeom prst="rect">
            <a:avLst/>
          </a:prstGeom>
          <a:solidFill>
            <a:schemeClr val="bg1"/>
          </a:solidFill>
          <a:ln w="6350" algn="ctr">
            <a:noFill/>
            <a:miter lim="800000"/>
            <a:headEnd/>
            <a:tailEnd/>
          </a:ln>
        </p:spPr>
        <p:txBody>
          <a:bodyPr lIns="90000" tIns="72000" rIns="90000" bIns="72000" rtlCol="0" anchor="ctr"/>
          <a:lstStyle/>
          <a:p>
            <a:pPr algn="ctr" defTabSz="914400" fontAlgn="base">
              <a:spcAft>
                <a:spcPct val="0"/>
              </a:spcAft>
              <a:buClr>
                <a:srgbClr val="F0AB00"/>
              </a:buClr>
              <a:buSzPct val="80000"/>
              <a:defRPr/>
            </a:pPr>
            <a:r>
              <a:rPr lang="en-US" b="1" kern="0" dirty="0">
                <a:solidFill>
                  <a:sysClr val="windowText" lastClr="000000"/>
                </a:solidFill>
                <a:ea typeface="Arial Unicode MS" pitchFamily="34" charset="-128"/>
                <a:cs typeface="Arial Unicode MS" pitchFamily="34" charset="-128"/>
              </a:rPr>
              <a:t>Select the </a:t>
            </a:r>
            <a:r>
              <a:rPr lang="en-US" b="1" kern="0" dirty="0">
                <a:solidFill>
                  <a:schemeClr val="accent1"/>
                </a:solidFill>
                <a:ea typeface="Arial Unicode MS" pitchFamily="34" charset="-128"/>
                <a:cs typeface="Arial Unicode MS" pitchFamily="34" charset="-128"/>
              </a:rPr>
              <a:t>Sign up </a:t>
            </a:r>
            <a:r>
              <a:rPr lang="en-US" b="1" kern="0" dirty="0">
                <a:solidFill>
                  <a:sysClr val="windowText" lastClr="000000"/>
                </a:solidFill>
                <a:ea typeface="Arial Unicode MS" pitchFamily="34" charset="-128"/>
                <a:cs typeface="Arial Unicode MS" pitchFamily="34" charset="-128"/>
              </a:rPr>
              <a:t>option to create a new light account</a:t>
            </a:r>
          </a:p>
          <a:p>
            <a:pPr algn="ctr" defTabSz="914400" fontAlgn="base">
              <a:spcAft>
                <a:spcPct val="0"/>
              </a:spcAft>
              <a:buClr>
                <a:srgbClr val="F0AB00"/>
              </a:buClr>
              <a:buSzPct val="80000"/>
              <a:defRPr/>
            </a:pPr>
            <a:r>
              <a:rPr lang="en-US" b="1" kern="0" dirty="0">
                <a:solidFill>
                  <a:sysClr val="windowText" lastClr="000000"/>
                </a:solidFill>
                <a:ea typeface="Arial Unicode MS" pitchFamily="34" charset="-128"/>
                <a:cs typeface="Arial Unicode MS" pitchFamily="34" charset="-128"/>
              </a:rPr>
              <a:t>-OR- use your existing light account by clicking on </a:t>
            </a:r>
            <a:r>
              <a:rPr lang="en-US" b="1" kern="0" dirty="0">
                <a:solidFill>
                  <a:schemeClr val="accent1"/>
                </a:solidFill>
                <a:ea typeface="Arial Unicode MS" pitchFamily="34" charset="-128"/>
                <a:cs typeface="Arial Unicode MS" pitchFamily="34" charset="-128"/>
              </a:rPr>
              <a:t>Log in</a:t>
            </a:r>
            <a:endParaRPr lang="en-US" b="1" kern="0" dirty="0">
              <a:solidFill>
                <a:sysClr val="windowText" lastClr="000000"/>
              </a:solidFill>
              <a:ea typeface="Arial Unicode MS" pitchFamily="34" charset="-128"/>
              <a:cs typeface="Arial Unicode MS" pitchFamily="34" charset="-128"/>
            </a:endParaRPr>
          </a:p>
        </p:txBody>
      </p:sp>
      <p:pic>
        <p:nvPicPr>
          <p:cNvPr id="42" name="Picture 41"/>
          <p:cNvPicPr>
            <a:picLocks noChangeAspect="1"/>
          </p:cNvPicPr>
          <p:nvPr/>
        </p:nvPicPr>
        <p:blipFill rotWithShape="1">
          <a:blip r:embed="rId2"/>
          <a:srcRect l="5297" r="6163"/>
          <a:stretch/>
        </p:blipFill>
        <p:spPr>
          <a:xfrm>
            <a:off x="1503216" y="1764778"/>
            <a:ext cx="8162490" cy="4434635"/>
          </a:xfrm>
          <a:prstGeom prst="rect">
            <a:avLst/>
          </a:prstGeom>
          <a:ln>
            <a:noFill/>
          </a:ln>
          <a:effectLst>
            <a:outerShdw blurRad="292100" dist="139700" dir="2700000" algn="tl" rotWithShape="0">
              <a:srgbClr val="333333">
                <a:alpha val="65000"/>
              </a:srgbClr>
            </a:outerShdw>
          </a:effectLst>
        </p:spPr>
      </p:pic>
      <p:sp>
        <p:nvSpPr>
          <p:cNvPr id="43" name="Rectangle 42"/>
          <p:cNvSpPr/>
          <p:nvPr/>
        </p:nvSpPr>
        <p:spPr bwMode="gray">
          <a:xfrm>
            <a:off x="5155818" y="2587476"/>
            <a:ext cx="936979" cy="327378"/>
          </a:xfrm>
          <a:prstGeom prst="rect">
            <a:avLst/>
          </a:prstGeom>
          <a:noFill/>
          <a:ln w="28575" algn="ctr">
            <a:solidFill>
              <a:schemeClr val="accent5">
                <a:lumMod val="75000"/>
              </a:schemeClr>
            </a:solidFill>
            <a:miter lim="800000"/>
            <a:headEnd/>
            <a:tailEnd/>
          </a:ln>
        </p:spPr>
        <p:txBody>
          <a:bodyPr lIns="89998" tIns="71998" rIns="89998" bIns="71998" rtlCol="0" anchor="ctr"/>
          <a:lstStyle/>
          <a:p>
            <a:pPr algn="ctr" defTabSz="914309" fontAlgn="base">
              <a:spcBef>
                <a:spcPct val="50000"/>
              </a:spcBef>
              <a:spcAft>
                <a:spcPct val="0"/>
              </a:spcAft>
              <a:buClr>
                <a:srgbClr val="F0AB00"/>
              </a:buClr>
              <a:buSzPct val="80000"/>
              <a:defRPr/>
            </a:pPr>
            <a:endParaRPr lang="en-US" sz="1799" kern="0" dirty="0">
              <a:solidFill>
                <a:sysClr val="windowText" lastClr="000000"/>
              </a:solidFill>
              <a:ea typeface="Arial Unicode MS" pitchFamily="34" charset="-128"/>
              <a:cs typeface="Arial Unicode MS" pitchFamily="34" charset="-128"/>
            </a:endParaRPr>
          </a:p>
        </p:txBody>
      </p:sp>
      <p:sp>
        <p:nvSpPr>
          <p:cNvPr id="44" name="Rectangle 43"/>
          <p:cNvSpPr/>
          <p:nvPr/>
        </p:nvSpPr>
        <p:spPr bwMode="gray">
          <a:xfrm>
            <a:off x="6327923" y="2972015"/>
            <a:ext cx="462844" cy="308367"/>
          </a:xfrm>
          <a:prstGeom prst="rect">
            <a:avLst/>
          </a:prstGeom>
          <a:noFill/>
          <a:ln w="28575" algn="ctr">
            <a:solidFill>
              <a:schemeClr val="accent5">
                <a:lumMod val="75000"/>
              </a:schemeClr>
            </a:solidFill>
            <a:miter lim="800000"/>
            <a:headEnd/>
            <a:tailEnd/>
          </a:ln>
        </p:spPr>
        <p:txBody>
          <a:bodyPr lIns="89998" tIns="71998" rIns="89998" bIns="71998" rtlCol="0" anchor="ctr"/>
          <a:lstStyle/>
          <a:p>
            <a:pPr algn="ctr" defTabSz="914309" fontAlgn="base">
              <a:spcBef>
                <a:spcPct val="50000"/>
              </a:spcBef>
              <a:spcAft>
                <a:spcPct val="0"/>
              </a:spcAft>
              <a:buClr>
                <a:srgbClr val="F0AB00"/>
              </a:buClr>
              <a:buSzPct val="80000"/>
              <a:defRPr/>
            </a:pPr>
            <a:endParaRPr lang="en-US" sz="1799" kern="0" dirty="0">
              <a:solidFill>
                <a:sysClr val="windowText" lastClr="000000"/>
              </a:solidFill>
              <a:ea typeface="Arial Unicode MS" pitchFamily="34" charset="-128"/>
              <a:cs typeface="Arial Unicode MS" pitchFamily="34" charset="-128"/>
            </a:endParaRPr>
          </a:p>
        </p:txBody>
      </p:sp>
      <p:sp>
        <p:nvSpPr>
          <p:cNvPr id="45" name="TextBox 44"/>
          <p:cNvSpPr txBox="1"/>
          <p:nvPr/>
        </p:nvSpPr>
        <p:spPr>
          <a:xfrm>
            <a:off x="9867040" y="6308521"/>
            <a:ext cx="1589214" cy="377505"/>
          </a:xfrm>
          <a:prstGeom prst="chevron">
            <a:avLst/>
          </a:prstGeom>
        </p:spPr>
        <p:style>
          <a:lnRef idx="2">
            <a:schemeClr val="accent1"/>
          </a:lnRef>
          <a:fillRef idx="1">
            <a:schemeClr val="lt1"/>
          </a:fillRef>
          <a:effectRef idx="0">
            <a:schemeClr val="accent1"/>
          </a:effectRef>
          <a:fontRef idx="minor">
            <a:schemeClr val="dk1"/>
          </a:fontRef>
        </p:style>
        <p:txBody>
          <a:bodyPr wrap="square" lIns="0" tIns="0" rIns="0" bIns="0" rtlCol="0" anchor="ctr" anchorCtr="0">
            <a:noAutofit/>
          </a:bodyPr>
          <a:lstStyle/>
          <a:p>
            <a:pPr algn="ctr" fontAlgn="base">
              <a:spcBef>
                <a:spcPct val="50000"/>
              </a:spcBef>
              <a:spcAft>
                <a:spcPct val="0"/>
              </a:spcAft>
              <a:buClr>
                <a:srgbClr val="F0AB00"/>
              </a:buClr>
              <a:buSzPct val="80000"/>
            </a:pPr>
            <a:r>
              <a:rPr lang="en-US" sz="1800" b="1" kern="0" dirty="0">
                <a:ea typeface="Arial Unicode MS" pitchFamily="34" charset="-128"/>
                <a:cs typeface="Arial Unicode MS" pitchFamily="34" charset="-128"/>
                <a:hlinkClick r:id="" action="ppaction://hlinkshowjump?jump=nextslide"/>
              </a:rPr>
              <a:t>Next step</a:t>
            </a:r>
            <a:endParaRPr lang="en-US" sz="1800" b="1" kern="0" dirty="0">
              <a:ea typeface="Arial Unicode MS" pitchFamily="34" charset="-128"/>
              <a:cs typeface="Arial Unicode MS" pitchFamily="34" charset="-128"/>
            </a:endParaRPr>
          </a:p>
        </p:txBody>
      </p:sp>
    </p:spTree>
    <p:extLst>
      <p:ext uri="{BB962C8B-B14F-4D97-AF65-F5344CB8AC3E}">
        <p14:creationId xmlns:p14="http://schemas.microsoft.com/office/powerpoint/2010/main" val="578473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gray">
          <a:xfrm>
            <a:off x="838444" y="1078610"/>
            <a:ext cx="9972045" cy="4908116"/>
          </a:xfrm>
          <a:prstGeom prst="rect">
            <a:avLst/>
          </a:prstGeom>
          <a:ln>
            <a:noFill/>
            <a:headEnd/>
            <a:tailEnd/>
          </a:ln>
          <a:effectLst>
            <a:outerShdw blurRad="279400" dist="38100" dir="3000000" sx="101000" sy="101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endParaRPr lang="en-US" sz="1800" kern="0" dirty="0" err="1">
              <a:ea typeface="Arial Unicode MS" pitchFamily="34" charset="-128"/>
              <a:cs typeface="Arial Unicode MS" pitchFamily="34" charset="-128"/>
            </a:endParaRPr>
          </a:p>
        </p:txBody>
      </p:sp>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sp>
        <p:nvSpPr>
          <p:cNvPr id="40" name="Title 1"/>
          <p:cNvSpPr txBox="1">
            <a:spLocks/>
          </p:cNvSpPr>
          <p:nvPr/>
        </p:nvSpPr>
        <p:spPr bwMode="gray">
          <a:xfrm>
            <a:off x="95944" y="362928"/>
            <a:ext cx="11361555" cy="566561"/>
          </a:xfrm>
          <a:prstGeom prst="rect">
            <a:avLst/>
          </a:prstGeom>
        </p:spPr>
        <p:txBody>
          <a:bodyPr vert="horz" lIns="0" tIns="0" rIns="0" bIns="0" rtlCol="0" anchor="ctr" anchorCtr="0">
            <a:noAutofit/>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pPr>
              <a:defRPr/>
            </a:pPr>
            <a:r>
              <a:rPr lang="en-US" dirty="0">
                <a:solidFill>
                  <a:schemeClr val="tx1"/>
                </a:solidFill>
              </a:rPr>
              <a:t>Configure Account, Accept Terms of Use, and Register</a:t>
            </a:r>
          </a:p>
        </p:txBody>
      </p:sp>
      <p:pic>
        <p:nvPicPr>
          <p:cNvPr id="3" name="Picture 2"/>
          <p:cNvPicPr>
            <a:picLocks noChangeAspect="1"/>
          </p:cNvPicPr>
          <p:nvPr/>
        </p:nvPicPr>
        <p:blipFill>
          <a:blip r:embed="rId2"/>
          <a:stretch>
            <a:fillRect/>
          </a:stretch>
        </p:blipFill>
        <p:spPr>
          <a:xfrm>
            <a:off x="838444" y="1078610"/>
            <a:ext cx="9972045" cy="4908116"/>
          </a:xfrm>
          <a:prstGeom prst="rect">
            <a:avLst/>
          </a:prstGeom>
          <a:ln>
            <a:solidFill>
              <a:schemeClr val="tx1"/>
            </a:solidFill>
          </a:ln>
        </p:spPr>
      </p:pic>
      <p:sp>
        <p:nvSpPr>
          <p:cNvPr id="41" name="TextBox 40"/>
          <p:cNvSpPr txBox="1"/>
          <p:nvPr/>
        </p:nvSpPr>
        <p:spPr>
          <a:xfrm>
            <a:off x="9867040" y="6308521"/>
            <a:ext cx="1589214" cy="377505"/>
          </a:xfrm>
          <a:prstGeom prst="chevron">
            <a:avLst/>
          </a:prstGeom>
        </p:spPr>
        <p:style>
          <a:lnRef idx="2">
            <a:schemeClr val="accent1"/>
          </a:lnRef>
          <a:fillRef idx="1">
            <a:schemeClr val="lt1"/>
          </a:fillRef>
          <a:effectRef idx="0">
            <a:schemeClr val="accent1"/>
          </a:effectRef>
          <a:fontRef idx="minor">
            <a:schemeClr val="dk1"/>
          </a:fontRef>
        </p:style>
        <p:txBody>
          <a:bodyPr wrap="square" lIns="0" tIns="0" rIns="0" bIns="0" rtlCol="0" anchor="ctr" anchorCtr="0">
            <a:noAutofit/>
          </a:bodyPr>
          <a:lstStyle/>
          <a:p>
            <a:pPr algn="ctr" fontAlgn="base">
              <a:spcBef>
                <a:spcPct val="50000"/>
              </a:spcBef>
              <a:spcAft>
                <a:spcPct val="0"/>
              </a:spcAft>
              <a:buClr>
                <a:srgbClr val="F0AB00"/>
              </a:buClr>
              <a:buSzPct val="80000"/>
            </a:pPr>
            <a:r>
              <a:rPr lang="en-US" sz="1800" b="1" kern="0" dirty="0">
                <a:ea typeface="Arial Unicode MS" pitchFamily="34" charset="-128"/>
                <a:cs typeface="Arial Unicode MS" pitchFamily="34" charset="-128"/>
                <a:hlinkClick r:id="" action="ppaction://hlinkshowjump?jump=nextslide"/>
              </a:rPr>
              <a:t>Next step</a:t>
            </a:r>
            <a:endParaRPr lang="en-US" sz="1800" b="1" kern="0" dirty="0">
              <a:ea typeface="Arial Unicode MS" pitchFamily="34" charset="-128"/>
              <a:cs typeface="Arial Unicode MS" pitchFamily="34" charset="-128"/>
            </a:endParaRPr>
          </a:p>
        </p:txBody>
      </p:sp>
      <p:sp>
        <p:nvSpPr>
          <p:cNvPr id="5" name="Rectangle 4"/>
          <p:cNvSpPr/>
          <p:nvPr/>
        </p:nvSpPr>
        <p:spPr bwMode="gray">
          <a:xfrm>
            <a:off x="8407357" y="5301842"/>
            <a:ext cx="654341" cy="251670"/>
          </a:xfrm>
          <a:prstGeom prst="rect">
            <a:avLst/>
          </a:prstGeom>
          <a:noFill/>
          <a:ln w="38100">
            <a:solidFill>
              <a:srgbClr val="9A0000"/>
            </a:solidFill>
            <a:headEnd/>
            <a:tailEnd/>
          </a:ln>
        </p:spPr>
        <p:style>
          <a:lnRef idx="2">
            <a:schemeClr val="accent5"/>
          </a:lnRef>
          <a:fillRef idx="1">
            <a:schemeClr val="lt1"/>
          </a:fillRef>
          <a:effectRef idx="0">
            <a:schemeClr val="accent5"/>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endParaRPr lang="en-US" sz="1800" kern="0" dirty="0" err="1">
              <a:ea typeface="Arial Unicode MS" pitchFamily="34" charset="-128"/>
              <a:cs typeface="Arial Unicode MS" pitchFamily="34" charset="-128"/>
            </a:endParaRPr>
          </a:p>
        </p:txBody>
      </p:sp>
      <p:sp>
        <p:nvSpPr>
          <p:cNvPr id="42" name="Rectangle 41"/>
          <p:cNvSpPr/>
          <p:nvPr/>
        </p:nvSpPr>
        <p:spPr bwMode="gray">
          <a:xfrm>
            <a:off x="1368993" y="4939322"/>
            <a:ext cx="244678" cy="245074"/>
          </a:xfrm>
          <a:prstGeom prst="rect">
            <a:avLst/>
          </a:prstGeom>
          <a:noFill/>
          <a:ln w="38100">
            <a:solidFill>
              <a:srgbClr val="9A0000"/>
            </a:solidFill>
            <a:headEnd/>
            <a:tailEnd/>
          </a:ln>
        </p:spPr>
        <p:style>
          <a:lnRef idx="2">
            <a:schemeClr val="accent5"/>
          </a:lnRef>
          <a:fillRef idx="1">
            <a:schemeClr val="lt1"/>
          </a:fillRef>
          <a:effectRef idx="0">
            <a:schemeClr val="accent5"/>
          </a:effectRef>
          <a:fontRef idx="minor">
            <a:schemeClr val="dk1"/>
          </a:fontRef>
        </p:style>
        <p:txBody>
          <a:bodyPr lIns="90000" tIns="72000" rIns="90000" bIns="72000" rtlCol="0" anchor="ctr"/>
          <a:lstStyle/>
          <a:p>
            <a:pPr algn="ctr" defTabSz="914400" fontAlgn="base">
              <a:spcBef>
                <a:spcPct val="50000"/>
              </a:spcBef>
              <a:spcAft>
                <a:spcPct val="0"/>
              </a:spcAft>
              <a:buClr>
                <a:srgbClr val="F0AB00"/>
              </a:buClr>
              <a:buSzPct val="80000"/>
            </a:pPr>
            <a:endParaRPr lang="en-US" sz="1800" kern="0" dirty="0" err="1">
              <a:ea typeface="Arial Unicode MS" pitchFamily="34" charset="-128"/>
              <a:cs typeface="Arial Unicode MS" pitchFamily="34" charset="-128"/>
            </a:endParaRPr>
          </a:p>
        </p:txBody>
      </p:sp>
      <p:sp>
        <p:nvSpPr>
          <p:cNvPr id="43" name="Oval 42"/>
          <p:cNvSpPr/>
          <p:nvPr/>
        </p:nvSpPr>
        <p:spPr bwMode="gray">
          <a:xfrm>
            <a:off x="1356959" y="1126655"/>
            <a:ext cx="295723" cy="307185"/>
          </a:xfrm>
          <a:prstGeom prst="ellipse">
            <a:avLst/>
          </a:prstGeom>
          <a:solidFill>
            <a:schemeClr val="accent1"/>
          </a:solidFill>
          <a:ln w="6350" algn="ctr">
            <a:solidFill>
              <a:schemeClr val="tx1"/>
            </a:solid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1</a:t>
            </a:r>
          </a:p>
        </p:txBody>
      </p:sp>
      <p:sp>
        <p:nvSpPr>
          <p:cNvPr id="44" name="Oval 43"/>
          <p:cNvSpPr/>
          <p:nvPr/>
        </p:nvSpPr>
        <p:spPr bwMode="gray">
          <a:xfrm>
            <a:off x="6022189" y="1126655"/>
            <a:ext cx="295723" cy="307185"/>
          </a:xfrm>
          <a:prstGeom prst="ellipse">
            <a:avLst/>
          </a:prstGeom>
          <a:solidFill>
            <a:schemeClr val="accent1"/>
          </a:solidFill>
          <a:ln w="6350" algn="ctr">
            <a:solidFill>
              <a:schemeClr val="tx1"/>
            </a:solid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2</a:t>
            </a:r>
          </a:p>
        </p:txBody>
      </p:sp>
      <p:sp>
        <p:nvSpPr>
          <p:cNvPr id="45" name="Oval 44"/>
          <p:cNvSpPr/>
          <p:nvPr/>
        </p:nvSpPr>
        <p:spPr bwMode="gray">
          <a:xfrm>
            <a:off x="2978383" y="4632138"/>
            <a:ext cx="295723" cy="307185"/>
          </a:xfrm>
          <a:prstGeom prst="ellipse">
            <a:avLst/>
          </a:prstGeom>
          <a:solidFill>
            <a:schemeClr val="accent1"/>
          </a:solidFill>
          <a:ln w="6350" algn="ctr">
            <a:solidFill>
              <a:schemeClr val="tx1"/>
            </a:solid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3</a:t>
            </a:r>
          </a:p>
        </p:txBody>
      </p:sp>
    </p:spTree>
    <p:extLst>
      <p:ext uri="{BB962C8B-B14F-4D97-AF65-F5344CB8AC3E}">
        <p14:creationId xmlns:p14="http://schemas.microsoft.com/office/powerpoint/2010/main" val="266974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sp>
        <p:nvSpPr>
          <p:cNvPr id="40" name="Title 1"/>
          <p:cNvSpPr txBox="1">
            <a:spLocks/>
          </p:cNvSpPr>
          <p:nvPr/>
        </p:nvSpPr>
        <p:spPr bwMode="gray">
          <a:xfrm>
            <a:off x="221402" y="320535"/>
            <a:ext cx="11202324" cy="566561"/>
          </a:xfrm>
          <a:prstGeom prst="rect">
            <a:avLst/>
          </a:prstGeom>
        </p:spPr>
        <p:txBody>
          <a:bodyPr vert="horz" lIns="0" tIns="0" rIns="0" bIns="0" rtlCol="0" anchor="ctr" anchorCtr="0">
            <a:noAutofit/>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pPr>
              <a:defRPr/>
            </a:pPr>
            <a:r>
              <a:rPr lang="en-US" dirty="0">
                <a:solidFill>
                  <a:schemeClr val="tx1"/>
                </a:solidFill>
              </a:rPr>
              <a:t>Transact with customer using light account</a:t>
            </a:r>
          </a:p>
        </p:txBody>
      </p:sp>
      <p:sp>
        <p:nvSpPr>
          <p:cNvPr id="41" name="Rectangle 40"/>
          <p:cNvSpPr/>
          <p:nvPr/>
        </p:nvSpPr>
        <p:spPr bwMode="gray">
          <a:xfrm>
            <a:off x="502759" y="919218"/>
            <a:ext cx="11113971" cy="802784"/>
          </a:xfrm>
          <a:prstGeom prst="rect">
            <a:avLst/>
          </a:prstGeom>
          <a:solidFill>
            <a:schemeClr val="bg1"/>
          </a:solidFill>
          <a:ln w="6350" algn="ctr">
            <a:noFill/>
            <a:miter lim="800000"/>
            <a:headEnd/>
            <a:tailEnd/>
          </a:ln>
        </p:spPr>
        <p:txBody>
          <a:bodyPr lIns="90000" tIns="72000" rIns="90000" bIns="72000" rtlCol="0" anchor="ctr"/>
          <a:lstStyle/>
          <a:p>
            <a:pPr defTabSz="914400" fontAlgn="base">
              <a:spcBef>
                <a:spcPct val="50000"/>
              </a:spcBef>
              <a:spcAft>
                <a:spcPct val="0"/>
              </a:spcAft>
              <a:buClr>
                <a:srgbClr val="F0AB00"/>
              </a:buClr>
              <a:buSzPct val="80000"/>
              <a:defRPr/>
            </a:pPr>
            <a:r>
              <a:rPr lang="en-US" b="1" kern="0" dirty="0">
                <a:solidFill>
                  <a:sysClr val="windowText" lastClr="000000"/>
                </a:solidFill>
                <a:ea typeface="Arial Unicode MS" pitchFamily="34" charset="-128"/>
                <a:cs typeface="Arial Unicode MS" pitchFamily="34" charset="-128"/>
              </a:rPr>
              <a:t>Click on </a:t>
            </a:r>
            <a:r>
              <a:rPr lang="en-US" b="1" i="1" kern="0" dirty="0">
                <a:ea typeface="Arial Unicode MS" pitchFamily="34" charset="-128"/>
                <a:cs typeface="Arial Unicode MS" pitchFamily="34" charset="-128"/>
              </a:rPr>
              <a:t>Create Order Confirmation</a:t>
            </a:r>
            <a:r>
              <a:rPr lang="en-US" b="1" kern="0" dirty="0">
                <a:ea typeface="Arial Unicode MS" pitchFamily="34" charset="-128"/>
                <a:cs typeface="Arial Unicode MS" pitchFamily="34" charset="-128"/>
              </a:rPr>
              <a:t>, </a:t>
            </a:r>
            <a:r>
              <a:rPr lang="en-US" b="1" i="1" kern="0" dirty="0">
                <a:ea typeface="Arial Unicode MS" pitchFamily="34" charset="-128"/>
                <a:cs typeface="Arial Unicode MS" pitchFamily="34" charset="-128"/>
              </a:rPr>
              <a:t>Create Ship Notice, </a:t>
            </a:r>
            <a:r>
              <a:rPr lang="en-US" b="1" kern="0" dirty="0">
                <a:ea typeface="Arial Unicode MS" pitchFamily="34" charset="-128"/>
                <a:cs typeface="Arial Unicode MS" pitchFamily="34" charset="-128"/>
              </a:rPr>
              <a:t>or </a:t>
            </a:r>
            <a:r>
              <a:rPr lang="en-US" b="1" i="1" kern="0" dirty="0">
                <a:ea typeface="Arial Unicode MS" pitchFamily="34" charset="-128"/>
                <a:cs typeface="Arial Unicode MS" pitchFamily="34" charset="-128"/>
              </a:rPr>
              <a:t>Create Invoice</a:t>
            </a:r>
            <a:r>
              <a:rPr lang="en-US" b="1" kern="0" dirty="0">
                <a:ea typeface="Arial Unicode MS" pitchFamily="34" charset="-128"/>
                <a:cs typeface="Arial Unicode MS" pitchFamily="34" charset="-128"/>
              </a:rPr>
              <a:t> to get started.</a:t>
            </a:r>
            <a:endParaRPr lang="en-US" b="1" kern="0" dirty="0">
              <a:solidFill>
                <a:sysClr val="windowText" lastClr="000000"/>
              </a:solidFill>
              <a:ea typeface="Arial Unicode MS" pitchFamily="34" charset="-128"/>
              <a:cs typeface="Arial Unicode MS" pitchFamily="34" charset="-128"/>
            </a:endParaRPr>
          </a:p>
        </p:txBody>
      </p:sp>
      <p:sp>
        <p:nvSpPr>
          <p:cNvPr id="42" name="Oval 41"/>
          <p:cNvSpPr/>
          <p:nvPr/>
        </p:nvSpPr>
        <p:spPr bwMode="gray">
          <a:xfrm>
            <a:off x="148497" y="1762635"/>
            <a:ext cx="295723" cy="307185"/>
          </a:xfrm>
          <a:prstGeom prst="ellipse">
            <a:avLst/>
          </a:prstGeom>
          <a:solidFill>
            <a:schemeClr val="accent1"/>
          </a:solidFill>
          <a:ln w="6350" algn="ctr">
            <a:solidFill>
              <a:schemeClr val="tx1"/>
            </a:solid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2</a:t>
            </a:r>
          </a:p>
        </p:txBody>
      </p:sp>
      <p:sp>
        <p:nvSpPr>
          <p:cNvPr id="43" name="Oval 42"/>
          <p:cNvSpPr/>
          <p:nvPr/>
        </p:nvSpPr>
        <p:spPr bwMode="gray">
          <a:xfrm>
            <a:off x="148497" y="1126656"/>
            <a:ext cx="295723" cy="307185"/>
          </a:xfrm>
          <a:prstGeom prst="ellipse">
            <a:avLst/>
          </a:prstGeom>
          <a:solidFill>
            <a:schemeClr val="accent1"/>
          </a:solidFill>
          <a:ln w="6350" algn="ctr">
            <a:solidFill>
              <a:schemeClr val="tx1"/>
            </a:solid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1</a:t>
            </a:r>
          </a:p>
        </p:txBody>
      </p:sp>
      <p:sp>
        <p:nvSpPr>
          <p:cNvPr id="45" name="TextBox 44"/>
          <p:cNvSpPr txBox="1"/>
          <p:nvPr/>
        </p:nvSpPr>
        <p:spPr>
          <a:xfrm>
            <a:off x="569548" y="1798252"/>
            <a:ext cx="10705937" cy="110799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b="1" kern="0" dirty="0">
                <a:solidFill>
                  <a:sysClr val="windowText" lastClr="000000"/>
                </a:solidFill>
                <a:ea typeface="Arial Unicode MS" pitchFamily="34" charset="-128"/>
                <a:cs typeface="Arial Unicode MS" pitchFamily="34" charset="-128"/>
              </a:rPr>
              <a:t>If you need assistance, please refer to the articles in the Help Center (right-hand side). </a:t>
            </a:r>
          </a:p>
          <a:p>
            <a:pPr fontAlgn="base">
              <a:spcBef>
                <a:spcPct val="50000"/>
              </a:spcBef>
              <a:spcAft>
                <a:spcPct val="0"/>
              </a:spcAft>
              <a:buClr>
                <a:srgbClr val="F0AB00"/>
              </a:buClr>
              <a:buSzPct val="80000"/>
            </a:pPr>
            <a:endParaRPr lang="en-US" sz="2000" b="1" kern="0" dirty="0" err="1">
              <a:ea typeface="Arial Unicode MS" pitchFamily="34" charset="-128"/>
              <a:cs typeface="Arial Unicode MS" pitchFamily="34" charset="-128"/>
            </a:endParaRPr>
          </a:p>
        </p:txBody>
      </p:sp>
      <p:pic>
        <p:nvPicPr>
          <p:cNvPr id="3" name="Picture 2"/>
          <p:cNvPicPr>
            <a:picLocks noChangeAspect="1"/>
          </p:cNvPicPr>
          <p:nvPr/>
        </p:nvPicPr>
        <p:blipFill>
          <a:blip r:embed="rId2"/>
          <a:stretch>
            <a:fillRect/>
          </a:stretch>
        </p:blipFill>
        <p:spPr>
          <a:xfrm>
            <a:off x="924111" y="2536222"/>
            <a:ext cx="9730234" cy="1883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0065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5735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5457" y="504001"/>
            <a:ext cx="11183564" cy="507831"/>
          </a:xfrm>
        </p:spPr>
        <p:txBody>
          <a:bodyPr/>
          <a:lstStyle/>
          <a:p>
            <a:r>
              <a:rPr lang="en-US" sz="3300" spc="-20" dirty="0">
                <a:latin typeface="Arial" panose="020B0604020202020204" pitchFamily="34" charset="0"/>
                <a:cs typeface="Arial" panose="020B0604020202020204" pitchFamily="34" charset="0"/>
              </a:rPr>
              <a:t>Introductions</a:t>
            </a:r>
          </a:p>
        </p:txBody>
      </p:sp>
      <p:sp>
        <p:nvSpPr>
          <p:cNvPr id="11" name="Rectangle 10"/>
          <p:cNvSpPr/>
          <p:nvPr/>
        </p:nvSpPr>
        <p:spPr bwMode="gray">
          <a:xfrm>
            <a:off x="929004" y="3615071"/>
            <a:ext cx="3291745" cy="1409307"/>
          </a:xfrm>
          <a:prstGeom prst="rect">
            <a:avLst/>
          </a:prstGeom>
          <a:solidFill>
            <a:srgbClr val="F0AB00"/>
          </a:solidFill>
          <a:ln w="6350" algn="ctr">
            <a:noFill/>
            <a:miter lim="800000"/>
            <a:headEnd/>
            <a:tailEnd/>
          </a:ln>
        </p:spPr>
        <p:txBody>
          <a:bodyPr lIns="107998" tIns="86398" rIns="107998" bIns="86398" rtlCol="0" anchor="ctr" anchorCtr="1"/>
          <a:lstStyle/>
          <a:p>
            <a:pPr defTabSz="1097280">
              <a:defRPr/>
            </a:pPr>
            <a:r>
              <a:rPr lang="en-US" sz="2000" kern="0" dirty="0" smtClean="0">
                <a:solidFill>
                  <a:srgbClr val="000000"/>
                </a:solidFill>
              </a:rPr>
              <a:t>Ariba Support</a:t>
            </a:r>
          </a:p>
          <a:p>
            <a:pPr defTabSz="1097280">
              <a:defRPr/>
            </a:pPr>
            <a:r>
              <a:rPr lang="en-US" sz="1200" kern="0" dirty="0" smtClean="0">
                <a:solidFill>
                  <a:srgbClr val="000000"/>
                </a:solidFill>
              </a:rPr>
              <a:t>Moog </a:t>
            </a:r>
            <a:r>
              <a:rPr lang="en-US" sz="1200" kern="0" dirty="0">
                <a:solidFill>
                  <a:srgbClr val="000000"/>
                </a:solidFill>
              </a:rPr>
              <a:t>Inc.</a:t>
            </a:r>
          </a:p>
          <a:p>
            <a:pPr defTabSz="1097280">
              <a:defRPr/>
            </a:pPr>
            <a:r>
              <a:rPr lang="en-US" sz="1200" kern="0" dirty="0" smtClean="0">
                <a:solidFill>
                  <a:srgbClr val="000000"/>
                </a:solidFill>
                <a:hlinkClick r:id="rId3"/>
              </a:rPr>
              <a:t>aribasupport@moog.com</a:t>
            </a:r>
            <a:endParaRPr lang="en-US" sz="1200" kern="0" dirty="0">
              <a:solidFill>
                <a:srgbClr val="000000"/>
              </a:solidFill>
            </a:endParaRPr>
          </a:p>
        </p:txBody>
      </p:sp>
      <p:sp>
        <p:nvSpPr>
          <p:cNvPr id="13" name="Rectangle 12"/>
          <p:cNvSpPr/>
          <p:nvPr/>
        </p:nvSpPr>
        <p:spPr bwMode="gray">
          <a:xfrm>
            <a:off x="4550540" y="3615071"/>
            <a:ext cx="3291745" cy="1409307"/>
          </a:xfrm>
          <a:prstGeom prst="rect">
            <a:avLst/>
          </a:prstGeom>
          <a:solidFill>
            <a:srgbClr val="F0AB00"/>
          </a:solidFill>
          <a:ln w="6350" algn="ctr">
            <a:noFill/>
            <a:miter lim="800000"/>
            <a:headEnd/>
            <a:tailEnd/>
          </a:ln>
        </p:spPr>
        <p:txBody>
          <a:bodyPr lIns="107998" tIns="86398" rIns="107998" bIns="86398" rtlCol="0" anchor="ctr" anchorCtr="1"/>
          <a:lstStyle/>
          <a:p>
            <a:pPr defTabSz="1097280"/>
            <a:r>
              <a:rPr lang="en-US" sz="2000" kern="0" dirty="0">
                <a:solidFill>
                  <a:srgbClr val="000000"/>
                </a:solidFill>
              </a:rPr>
              <a:t>Megan Greives</a:t>
            </a:r>
          </a:p>
          <a:p>
            <a:pPr defTabSz="1097280"/>
            <a:r>
              <a:rPr lang="en-US" sz="1200" kern="0" dirty="0">
                <a:solidFill>
                  <a:srgbClr val="000000"/>
                </a:solidFill>
              </a:rPr>
              <a:t>Supplier Communication Specialist</a:t>
            </a:r>
          </a:p>
          <a:p>
            <a:pPr defTabSz="1097280"/>
            <a:r>
              <a:rPr lang="en-US" sz="1200" kern="0" dirty="0">
                <a:solidFill>
                  <a:srgbClr val="000000"/>
                </a:solidFill>
              </a:rPr>
              <a:t>SAP Ariba</a:t>
            </a:r>
          </a:p>
        </p:txBody>
      </p:sp>
      <p:sp>
        <p:nvSpPr>
          <p:cNvPr id="14" name="Rectangle 13"/>
          <p:cNvSpPr/>
          <p:nvPr/>
        </p:nvSpPr>
        <p:spPr bwMode="gray">
          <a:xfrm>
            <a:off x="8172076" y="3615071"/>
            <a:ext cx="3291745" cy="1409307"/>
          </a:xfrm>
          <a:prstGeom prst="rect">
            <a:avLst/>
          </a:prstGeom>
          <a:solidFill>
            <a:srgbClr val="F0AB00"/>
          </a:solidFill>
          <a:ln w="6350" algn="ctr">
            <a:noFill/>
            <a:miter lim="800000"/>
            <a:headEnd/>
            <a:tailEnd/>
          </a:ln>
        </p:spPr>
        <p:txBody>
          <a:bodyPr lIns="107998" tIns="86398" rIns="107998" bIns="86398" rtlCol="0" anchor="ctr" anchorCtr="1"/>
          <a:lstStyle/>
          <a:p>
            <a:pPr defTabSz="1097280">
              <a:defRPr/>
            </a:pPr>
            <a:r>
              <a:rPr lang="en-US" sz="2000" kern="0" dirty="0">
                <a:solidFill>
                  <a:srgbClr val="000000"/>
                </a:solidFill>
              </a:rPr>
              <a:t>Jon Berger</a:t>
            </a:r>
          </a:p>
          <a:p>
            <a:pPr defTabSz="1097280">
              <a:defRPr/>
            </a:pPr>
            <a:r>
              <a:rPr lang="en-US" sz="1200" kern="0" dirty="0">
                <a:solidFill>
                  <a:srgbClr val="000000"/>
                </a:solidFill>
              </a:rPr>
              <a:t>Network Enablement Lead</a:t>
            </a:r>
          </a:p>
          <a:p>
            <a:pPr defTabSz="1097280">
              <a:defRPr/>
            </a:pPr>
            <a:r>
              <a:rPr lang="en-US" sz="1200" kern="0" dirty="0">
                <a:solidFill>
                  <a:srgbClr val="000000"/>
                </a:solidFill>
              </a:rPr>
              <a:t>SAP Ariba</a:t>
            </a:r>
            <a:endParaRPr lang="en-US" sz="1680" kern="0" dirty="0">
              <a:solidFill>
                <a:srgbClr val="000000"/>
              </a:solidFill>
            </a:endParaRPr>
          </a:p>
        </p:txBody>
      </p:sp>
      <p:pic>
        <p:nvPicPr>
          <p:cNvPr id="15" name="Picture 14"/>
          <p:cNvPicPr>
            <a:picLocks noChangeAspect="1"/>
          </p:cNvPicPr>
          <p:nvPr/>
        </p:nvPicPr>
        <p:blipFill>
          <a:blip r:embed="rId4"/>
          <a:stretch>
            <a:fillRect/>
          </a:stretch>
        </p:blipFill>
        <p:spPr>
          <a:xfrm>
            <a:off x="4658583" y="2714421"/>
            <a:ext cx="2877312" cy="560832"/>
          </a:xfrm>
          <a:prstGeom prst="rect">
            <a:avLst/>
          </a:prstGeom>
        </p:spPr>
      </p:pic>
      <p:pic>
        <p:nvPicPr>
          <p:cNvPr id="16" name="Picture 15"/>
          <p:cNvPicPr>
            <a:picLocks noChangeAspect="1"/>
          </p:cNvPicPr>
          <p:nvPr/>
        </p:nvPicPr>
        <p:blipFill>
          <a:blip r:embed="rId4"/>
          <a:stretch>
            <a:fillRect/>
          </a:stretch>
        </p:blipFill>
        <p:spPr>
          <a:xfrm>
            <a:off x="8379291" y="2714421"/>
            <a:ext cx="2877312" cy="56083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6838" y="2872443"/>
            <a:ext cx="1872076" cy="250320"/>
          </a:xfrm>
          <a:prstGeom prst="rect">
            <a:avLst/>
          </a:prstGeom>
        </p:spPr>
      </p:pic>
    </p:spTree>
    <p:extLst>
      <p:ext uri="{BB962C8B-B14F-4D97-AF65-F5344CB8AC3E}">
        <p14:creationId xmlns:p14="http://schemas.microsoft.com/office/powerpoint/2010/main" val="4098968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568" y="651038"/>
            <a:ext cx="11683956" cy="2329841"/>
          </a:xfrm>
        </p:spPr>
        <p:txBody>
          <a:bodyPr/>
          <a:lstStyle/>
          <a:p>
            <a:r>
              <a:rPr lang="en-US" sz="6600" dirty="0"/>
              <a:t>Overview</a:t>
            </a:r>
            <a:br>
              <a:rPr lang="en-US" sz="6600" dirty="0"/>
            </a:br>
            <a:r>
              <a:rPr lang="en-US" sz="6000" dirty="0"/>
              <a:t>Ariba Network, </a:t>
            </a:r>
            <a:r>
              <a:rPr lang="en-US" sz="6000" dirty="0">
                <a:solidFill>
                  <a:schemeClr val="accent1"/>
                </a:solidFill>
              </a:rPr>
              <a:t>light account</a:t>
            </a:r>
            <a:endParaRPr lang="en-US" sz="6600" dirty="0">
              <a:solidFill>
                <a:schemeClr val="accent1"/>
              </a:solidFill>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14" y="3410498"/>
            <a:ext cx="2746044" cy="2746044"/>
          </a:xfrm>
          <a:prstGeom prst="rect">
            <a:avLst/>
          </a:prstGeom>
        </p:spPr>
      </p:pic>
    </p:spTree>
    <p:extLst>
      <p:ext uri="{BB962C8B-B14F-4D97-AF65-F5344CB8AC3E}">
        <p14:creationId xmlns:p14="http://schemas.microsoft.com/office/powerpoint/2010/main" val="2683135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sp>
        <p:nvSpPr>
          <p:cNvPr id="6" name="Rectangle 5"/>
          <p:cNvSpPr/>
          <p:nvPr/>
        </p:nvSpPr>
        <p:spPr>
          <a:xfrm>
            <a:off x="325505" y="1233814"/>
            <a:ext cx="11250935" cy="4172232"/>
          </a:xfrm>
          <a:prstGeom prst="rect">
            <a:avLst/>
          </a:prstGeom>
        </p:spPr>
        <p:txBody>
          <a:bodyPr wrap="square">
            <a:spAutoFit/>
          </a:bodyPr>
          <a:lstStyle/>
          <a:p>
            <a:pPr>
              <a:lnSpc>
                <a:spcPct val="107000"/>
              </a:lnSpc>
            </a:pPr>
            <a:r>
              <a:rPr lang="en-US" sz="1600" dirty="0">
                <a:ea typeface="Times New Roman" panose="02020603050405020304" pitchFamily="18" charset="0"/>
                <a:cs typeface="Times New Roman" panose="02020603050405020304" pitchFamily="18" charset="0"/>
              </a:rPr>
              <a:t>  </a:t>
            </a:r>
            <a:endParaRPr lang="en-US" sz="1600" dirty="0">
              <a:ea typeface="SimSun" panose="02010600030101010101" pitchFamily="2" charset="-122"/>
              <a:cs typeface="Times New Roman" panose="02020603050405020304" pitchFamily="18" charset="0"/>
            </a:endParaRPr>
          </a:p>
          <a:p>
            <a:pPr marL="342900" indent="-342900">
              <a:buClr>
                <a:schemeClr val="accent1"/>
              </a:buClr>
              <a:buFont typeface="Wingdings" panose="05000000000000000000" pitchFamily="2" charset="2"/>
              <a:buChar char="Ø"/>
            </a:pPr>
            <a:r>
              <a:rPr lang="en-US" sz="2000" b="1" dirty="0">
                <a:ea typeface="Times New Roman" panose="02020603050405020304" pitchFamily="18" charset="0"/>
              </a:rPr>
              <a:t>What is light account?</a:t>
            </a:r>
          </a:p>
          <a:p>
            <a:pPr marL="800100" lvl="1" indent="-342900">
              <a:buClr>
                <a:schemeClr val="accent1"/>
              </a:buClr>
              <a:buFont typeface="Wingdings" panose="05000000000000000000" pitchFamily="2" charset="2"/>
              <a:buChar char="v"/>
            </a:pPr>
            <a:r>
              <a:rPr lang="en-US" sz="2000" dirty="0">
                <a:ea typeface="Times New Roman" panose="02020603050405020304" pitchFamily="18" charset="0"/>
              </a:rPr>
              <a:t>Fast and free way to automate POs and Invoices on Ariba Network via interactive email</a:t>
            </a:r>
          </a:p>
          <a:p>
            <a:pPr marL="800100" lvl="1" indent="-342900">
              <a:buClr>
                <a:schemeClr val="accent1"/>
              </a:buClr>
              <a:buFont typeface="Wingdings" panose="05000000000000000000" pitchFamily="2" charset="2"/>
              <a:buChar char="v"/>
            </a:pPr>
            <a:r>
              <a:rPr lang="en-US" sz="2000" dirty="0">
                <a:ea typeface="Times New Roman" panose="02020603050405020304" pitchFamily="18" charset="0"/>
              </a:rPr>
              <a:t>Maximized efficiency </a:t>
            </a:r>
          </a:p>
          <a:p>
            <a:pPr marL="800100" lvl="1" indent="-342900">
              <a:buClr>
                <a:schemeClr val="accent1"/>
              </a:buClr>
              <a:buFont typeface="Wingdings" panose="05000000000000000000" pitchFamily="2" charset="2"/>
              <a:buChar char="v"/>
            </a:pPr>
            <a:r>
              <a:rPr lang="en-US" sz="2000" dirty="0">
                <a:ea typeface="Times New Roman" panose="02020603050405020304" pitchFamily="18" charset="0"/>
              </a:rPr>
              <a:t>Meets customer expectations </a:t>
            </a:r>
          </a:p>
          <a:p>
            <a:pPr marL="342900" indent="-342900">
              <a:buClr>
                <a:schemeClr val="accent1"/>
              </a:buClr>
              <a:buFont typeface="Wingdings" panose="05000000000000000000" pitchFamily="2" charset="2"/>
              <a:buChar char="Ø"/>
            </a:pPr>
            <a:endParaRPr lang="en-US" sz="2000" b="1" dirty="0">
              <a:ea typeface="Times New Roman" panose="02020603050405020304" pitchFamily="18" charset="0"/>
            </a:endParaRPr>
          </a:p>
          <a:p>
            <a:pPr marL="342900" indent="-342900">
              <a:buClr>
                <a:schemeClr val="accent1"/>
              </a:buClr>
              <a:buFont typeface="Wingdings" panose="05000000000000000000" pitchFamily="2" charset="2"/>
              <a:buChar char="Ø"/>
            </a:pPr>
            <a:r>
              <a:rPr lang="en-US" sz="2000" b="1" dirty="0">
                <a:ea typeface="Times New Roman" panose="02020603050405020304" pitchFamily="18" charset="0"/>
              </a:rPr>
              <a:t>What does this mean for you?</a:t>
            </a:r>
          </a:p>
          <a:p>
            <a:pPr marL="800100" lvl="1" indent="-342900">
              <a:buClr>
                <a:schemeClr val="accent1"/>
              </a:buClr>
              <a:buFont typeface="Wingdings" panose="05000000000000000000" pitchFamily="2" charset="2"/>
              <a:buChar char="v"/>
            </a:pPr>
            <a:r>
              <a:rPr lang="en-US" sz="2000" dirty="0">
                <a:ea typeface="Times New Roman" panose="02020603050405020304" pitchFamily="18" charset="0"/>
              </a:rPr>
              <a:t>Register once for a FREE Ariba Network Light Account</a:t>
            </a:r>
          </a:p>
          <a:p>
            <a:pPr marL="800100" lvl="1" indent="-342900">
              <a:buClr>
                <a:schemeClr val="accent1"/>
              </a:buClr>
              <a:buFont typeface="Wingdings" panose="05000000000000000000" pitchFamily="2" charset="2"/>
              <a:buChar char="v"/>
            </a:pPr>
            <a:r>
              <a:rPr lang="en-US" sz="2000" dirty="0">
                <a:ea typeface="Times New Roman" panose="02020603050405020304" pitchFamily="18" charset="0"/>
              </a:rPr>
              <a:t>Eliminate multiple password validations</a:t>
            </a:r>
          </a:p>
          <a:p>
            <a:pPr marL="800100" lvl="1" indent="-342900">
              <a:buClr>
                <a:schemeClr val="accent1"/>
              </a:buClr>
              <a:buFont typeface="Wingdings" panose="05000000000000000000" pitchFamily="2" charset="2"/>
              <a:buChar char="v"/>
            </a:pPr>
            <a:r>
              <a:rPr lang="en-US" sz="2000" dirty="0">
                <a:ea typeface="Times New Roman" panose="02020603050405020304" pitchFamily="18" charset="0"/>
              </a:rPr>
              <a:t>Improve customer retention and relationships</a:t>
            </a:r>
          </a:p>
          <a:p>
            <a:pPr marL="800100" lvl="1" indent="-342900">
              <a:buClr>
                <a:schemeClr val="accent1"/>
              </a:buClr>
              <a:buFont typeface="Wingdings" panose="05000000000000000000" pitchFamily="2" charset="2"/>
              <a:buChar char="v"/>
            </a:pPr>
            <a:r>
              <a:rPr lang="en-US" sz="2000" dirty="0">
                <a:ea typeface="Times New Roman" panose="02020603050405020304" pitchFamily="18" charset="0"/>
              </a:rPr>
              <a:t>Access to quickly transact with SAP Ariba customers for FREE</a:t>
            </a:r>
          </a:p>
          <a:p>
            <a:pPr marL="800100" lvl="1" indent="-342900">
              <a:buClr>
                <a:schemeClr val="accent1"/>
              </a:buClr>
              <a:buFont typeface="Wingdings" panose="05000000000000000000" pitchFamily="2" charset="2"/>
              <a:buChar char="v"/>
            </a:pPr>
            <a:endParaRPr lang="en-US" sz="1600" dirty="0">
              <a:ea typeface="Times New Roman" panose="02020603050405020304" pitchFamily="18" charset="0"/>
            </a:endParaRPr>
          </a:p>
          <a:p>
            <a:pPr marL="342900" indent="-342900">
              <a:buClr>
                <a:schemeClr val="accent1"/>
              </a:buClr>
              <a:buFont typeface="Wingdings" panose="05000000000000000000" pitchFamily="2" charset="2"/>
              <a:buChar char="Ø"/>
            </a:pPr>
            <a:endParaRPr lang="en-US" sz="1600" b="1" dirty="0">
              <a:ea typeface="Times New Roman" panose="02020603050405020304" pitchFamily="18" charset="0"/>
            </a:endParaRPr>
          </a:p>
          <a:p>
            <a:pPr marL="342900" indent="-342900">
              <a:buClr>
                <a:schemeClr val="accent1"/>
              </a:buClr>
              <a:buFont typeface="Wingdings" panose="05000000000000000000" pitchFamily="2" charset="2"/>
              <a:buChar char="Ø"/>
            </a:pPr>
            <a:endParaRPr lang="en-US" sz="1600" b="1" dirty="0">
              <a:ea typeface="Times New Roman" panose="02020603050405020304" pitchFamily="18" charset="0"/>
            </a:endParaRPr>
          </a:p>
        </p:txBody>
      </p:sp>
      <p:sp>
        <p:nvSpPr>
          <p:cNvPr id="24" name="Title 3"/>
          <p:cNvSpPr>
            <a:spLocks noGrp="1"/>
          </p:cNvSpPr>
          <p:nvPr>
            <p:ph type="title"/>
          </p:nvPr>
        </p:nvSpPr>
        <p:spPr>
          <a:xfrm>
            <a:off x="325505" y="324155"/>
            <a:ext cx="11087033" cy="615553"/>
          </a:xfrm>
        </p:spPr>
        <p:txBody>
          <a:bodyPr/>
          <a:lstStyle/>
          <a:p>
            <a:r>
              <a:rPr lang="en-US" sz="4000" dirty="0"/>
              <a:t>Overview of Ariba Network, light account</a:t>
            </a:r>
          </a:p>
        </p:txBody>
      </p:sp>
      <p:pic>
        <p:nvPicPr>
          <p:cNvPr id="9" name="Picture 8"/>
          <p:cNvPicPr>
            <a:picLocks noChangeAspect="1"/>
          </p:cNvPicPr>
          <p:nvPr/>
        </p:nvPicPr>
        <p:blipFill>
          <a:blip r:embed="rId3"/>
          <a:stretch>
            <a:fillRect/>
          </a:stretch>
        </p:blipFill>
        <p:spPr>
          <a:xfrm>
            <a:off x="9150919" y="4195819"/>
            <a:ext cx="2765492" cy="2765492"/>
          </a:xfrm>
          <a:prstGeom prst="rect">
            <a:avLst/>
          </a:prstGeom>
        </p:spPr>
      </p:pic>
    </p:spTree>
    <p:extLst>
      <p:ext uri="{BB962C8B-B14F-4D97-AF65-F5344CB8AC3E}">
        <p14:creationId xmlns:p14="http://schemas.microsoft.com/office/powerpoint/2010/main" val="118833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sp>
        <p:nvSpPr>
          <p:cNvPr id="6" name="Rectangle 5"/>
          <p:cNvSpPr/>
          <p:nvPr/>
        </p:nvSpPr>
        <p:spPr>
          <a:xfrm>
            <a:off x="149077" y="1159404"/>
            <a:ext cx="10668067" cy="355803"/>
          </a:xfrm>
          <a:prstGeom prst="rect">
            <a:avLst/>
          </a:prstGeom>
        </p:spPr>
        <p:txBody>
          <a:bodyPr wrap="square">
            <a:spAutoFit/>
          </a:bodyPr>
          <a:lstStyle/>
          <a:p>
            <a:pPr>
              <a:lnSpc>
                <a:spcPct val="107000"/>
              </a:lnSpc>
            </a:pPr>
            <a:r>
              <a:rPr lang="en-US" sz="1600" dirty="0">
                <a:ea typeface="Times New Roman" panose="02020603050405020304" pitchFamily="18" charset="0"/>
                <a:cs typeface="Times New Roman" panose="02020603050405020304" pitchFamily="18" charset="0"/>
              </a:rPr>
              <a:t>  </a:t>
            </a:r>
            <a:endParaRPr lang="en-US" sz="1600" dirty="0">
              <a:ea typeface="SimSun" panose="02010600030101010101" pitchFamily="2" charset="-122"/>
              <a:cs typeface="Times New Roman" panose="02020603050405020304" pitchFamily="18" charset="0"/>
            </a:endParaRPr>
          </a:p>
        </p:txBody>
      </p:sp>
      <p:sp>
        <p:nvSpPr>
          <p:cNvPr id="24" name="Title 3"/>
          <p:cNvSpPr>
            <a:spLocks noGrp="1"/>
          </p:cNvSpPr>
          <p:nvPr>
            <p:ph type="title"/>
          </p:nvPr>
        </p:nvSpPr>
        <p:spPr>
          <a:xfrm>
            <a:off x="149077" y="543850"/>
            <a:ext cx="11087033" cy="1231106"/>
          </a:xfrm>
        </p:spPr>
        <p:txBody>
          <a:bodyPr/>
          <a:lstStyle/>
          <a:p>
            <a:r>
              <a:rPr lang="en-US" sz="4000" dirty="0"/>
              <a:t>Moog Inc. Initiative </a:t>
            </a:r>
            <a:br>
              <a:rPr lang="en-US" sz="4000" dirty="0"/>
            </a:br>
            <a:r>
              <a:rPr lang="en-US" sz="4000" dirty="0"/>
              <a:t>Ariba Network, light account</a:t>
            </a:r>
          </a:p>
        </p:txBody>
      </p:sp>
      <p:sp>
        <p:nvSpPr>
          <p:cNvPr id="2" name="TextBox 1"/>
          <p:cNvSpPr txBox="1"/>
          <p:nvPr/>
        </p:nvSpPr>
        <p:spPr>
          <a:xfrm>
            <a:off x="600939" y="2390509"/>
            <a:ext cx="8862164" cy="3939540"/>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kern="0" dirty="0">
                <a:highlight>
                  <a:srgbClr val="DADADA"/>
                </a:highlight>
                <a:ea typeface="Arial Unicode MS" pitchFamily="34" charset="-128"/>
                <a:cs typeface="Arial Unicode MS" pitchFamily="34" charset="-128"/>
              </a:rPr>
              <a:t>Goals:</a:t>
            </a:r>
          </a:p>
          <a:p>
            <a:pPr marL="342900" indent="-342900" fontAlgn="base">
              <a:spcBef>
                <a:spcPct val="50000"/>
              </a:spcBef>
              <a:spcAft>
                <a:spcPct val="0"/>
              </a:spcAft>
              <a:buClr>
                <a:srgbClr val="F0AB00"/>
              </a:buClr>
              <a:buSzPct val="80000"/>
              <a:buFont typeface="Arial" panose="020B0604020202020204" pitchFamily="34" charset="0"/>
              <a:buChar char="•"/>
            </a:pPr>
            <a:r>
              <a:rPr lang="en-US" sz="1600" kern="0" dirty="0">
                <a:highlight>
                  <a:srgbClr val="DADADA"/>
                </a:highlight>
                <a:ea typeface="Arial Unicode MS" pitchFamily="34" charset="-128"/>
                <a:cs typeface="Arial Unicode MS" pitchFamily="34" charset="-128"/>
              </a:rPr>
              <a:t>Improve and streamline procurement and accounts payable processes</a:t>
            </a:r>
          </a:p>
          <a:p>
            <a:pPr fontAlgn="base">
              <a:spcBef>
                <a:spcPct val="50000"/>
              </a:spcBef>
              <a:spcAft>
                <a:spcPct val="0"/>
              </a:spcAft>
              <a:buClr>
                <a:srgbClr val="F0AB00"/>
              </a:buClr>
              <a:buSzPct val="80000"/>
            </a:pPr>
            <a:r>
              <a:rPr lang="en-US" sz="1600" kern="0" dirty="0">
                <a:highlight>
                  <a:srgbClr val="DADADA"/>
                </a:highlight>
                <a:ea typeface="Arial Unicode MS" pitchFamily="34" charset="-128"/>
                <a:cs typeface="Arial Unicode MS" pitchFamily="34" charset="-128"/>
              </a:rPr>
              <a:t>Expectations:</a:t>
            </a:r>
          </a:p>
          <a:p>
            <a:pPr marL="342900" indent="-342900" fontAlgn="base">
              <a:spcBef>
                <a:spcPct val="50000"/>
              </a:spcBef>
              <a:spcAft>
                <a:spcPct val="0"/>
              </a:spcAft>
              <a:buClr>
                <a:srgbClr val="F0AB00"/>
              </a:buClr>
              <a:buSzPct val="80000"/>
              <a:buFont typeface="Arial" panose="020B0604020202020204" pitchFamily="34" charset="0"/>
              <a:buChar char="•"/>
            </a:pPr>
            <a:r>
              <a:rPr lang="en-US" sz="1600" kern="0" dirty="0">
                <a:highlight>
                  <a:srgbClr val="DADADA"/>
                </a:highlight>
                <a:ea typeface="Arial Unicode MS" pitchFamily="34" charset="-128"/>
                <a:cs typeface="Arial Unicode MS" pitchFamily="34" charset="-128"/>
              </a:rPr>
              <a:t>Once you receive a Purchase Order, you will create an </a:t>
            </a:r>
            <a:r>
              <a:rPr lang="en-US" sz="1600" kern="0" dirty="0" err="1">
                <a:highlight>
                  <a:srgbClr val="DADADA"/>
                </a:highlight>
                <a:ea typeface="Arial Unicode MS" pitchFamily="34" charset="-128"/>
                <a:cs typeface="Arial Unicode MS" pitchFamily="34" charset="-128"/>
              </a:rPr>
              <a:t>Ariba</a:t>
            </a:r>
            <a:r>
              <a:rPr lang="en-US" sz="1600" kern="0" dirty="0">
                <a:highlight>
                  <a:srgbClr val="DADADA"/>
                </a:highlight>
                <a:ea typeface="Arial Unicode MS" pitchFamily="34" charset="-128"/>
                <a:cs typeface="Arial Unicode MS" pitchFamily="34" charset="-128"/>
              </a:rPr>
              <a:t> account and begin transacting with Moog</a:t>
            </a:r>
          </a:p>
          <a:p>
            <a:pPr fontAlgn="base">
              <a:spcBef>
                <a:spcPct val="50000"/>
              </a:spcBef>
              <a:spcAft>
                <a:spcPct val="0"/>
              </a:spcAft>
              <a:buClr>
                <a:srgbClr val="F0AB00"/>
              </a:buClr>
              <a:buSzPct val="80000"/>
            </a:pPr>
            <a:r>
              <a:rPr lang="en-US" sz="1600" kern="0" dirty="0">
                <a:highlight>
                  <a:srgbClr val="DADADA"/>
                </a:highlight>
                <a:ea typeface="Arial Unicode MS" pitchFamily="34" charset="-128"/>
                <a:cs typeface="Arial Unicode MS" pitchFamily="34" charset="-128"/>
              </a:rPr>
              <a:t>Compliance:</a:t>
            </a:r>
          </a:p>
          <a:p>
            <a:pPr marL="342900" indent="-342900" fontAlgn="base">
              <a:spcBef>
                <a:spcPct val="50000"/>
              </a:spcBef>
              <a:spcAft>
                <a:spcPct val="0"/>
              </a:spcAft>
              <a:buClr>
                <a:srgbClr val="F0AB00"/>
              </a:buClr>
              <a:buSzPct val="80000"/>
              <a:buFont typeface="Arial" panose="020B0604020202020204" pitchFamily="34" charset="0"/>
              <a:buChar char="•"/>
            </a:pPr>
            <a:r>
              <a:rPr lang="en-US" sz="1600" kern="0" dirty="0">
                <a:highlight>
                  <a:srgbClr val="DADADA"/>
                </a:highlight>
                <a:ea typeface="Arial Unicode MS" pitchFamily="34" charset="-128"/>
                <a:cs typeface="Arial Unicode MS" pitchFamily="34" charset="-128"/>
              </a:rPr>
              <a:t>All of our indirect procurement is moving to </a:t>
            </a:r>
            <a:r>
              <a:rPr lang="en-US" sz="1600" kern="0" dirty="0" err="1">
                <a:highlight>
                  <a:srgbClr val="DADADA"/>
                </a:highlight>
                <a:ea typeface="Arial Unicode MS" pitchFamily="34" charset="-128"/>
                <a:cs typeface="Arial Unicode MS" pitchFamily="34" charset="-128"/>
              </a:rPr>
              <a:t>Ariba</a:t>
            </a:r>
            <a:r>
              <a:rPr lang="en-US" sz="1600" kern="0" dirty="0">
                <a:highlight>
                  <a:srgbClr val="DADADA"/>
                </a:highlight>
                <a:ea typeface="Arial Unicode MS" pitchFamily="34" charset="-128"/>
                <a:cs typeface="Arial Unicode MS" pitchFamily="34" charset="-128"/>
              </a:rPr>
              <a:t> as our company migrates to SAP; the switch is necessary in order to do business with Moog</a:t>
            </a:r>
          </a:p>
          <a:p>
            <a:pPr marL="342900" indent="-342900" fontAlgn="base">
              <a:spcBef>
                <a:spcPct val="50000"/>
              </a:spcBef>
              <a:spcAft>
                <a:spcPct val="0"/>
              </a:spcAft>
              <a:buClr>
                <a:srgbClr val="F0AB00"/>
              </a:buClr>
              <a:buSzPct val="80000"/>
              <a:buFont typeface="Arial" panose="020B0604020202020204" pitchFamily="34" charset="0"/>
              <a:buChar char="•"/>
            </a:pPr>
            <a:r>
              <a:rPr lang="en-US" sz="1600" b="1" kern="0" dirty="0">
                <a:highlight>
                  <a:srgbClr val="DADADA"/>
                </a:highlight>
                <a:ea typeface="Arial Unicode MS" pitchFamily="34" charset="-128"/>
                <a:cs typeface="Arial Unicode MS" pitchFamily="34" charset="-128"/>
              </a:rPr>
              <a:t>*IMPORTANT*: </a:t>
            </a:r>
            <a:r>
              <a:rPr lang="en-US" sz="1600" kern="0" dirty="0">
                <a:highlight>
                  <a:srgbClr val="DADADA"/>
                </a:highlight>
                <a:ea typeface="Arial Unicode MS" pitchFamily="34" charset="-128"/>
                <a:cs typeface="Arial Unicode MS" pitchFamily="34" charset="-128"/>
              </a:rPr>
              <a:t>Not all sites/locations will be migrating to </a:t>
            </a:r>
            <a:r>
              <a:rPr lang="en-US" sz="1600" kern="0" dirty="0" err="1">
                <a:highlight>
                  <a:srgbClr val="DADADA"/>
                </a:highlight>
                <a:ea typeface="Arial Unicode MS" pitchFamily="34" charset="-128"/>
                <a:cs typeface="Arial Unicode MS" pitchFamily="34" charset="-128"/>
              </a:rPr>
              <a:t>Ariba</a:t>
            </a:r>
            <a:r>
              <a:rPr lang="en-US" sz="1600" kern="0" dirty="0">
                <a:highlight>
                  <a:srgbClr val="DADADA"/>
                </a:highlight>
                <a:ea typeface="Arial Unicode MS" pitchFamily="34" charset="-128"/>
                <a:cs typeface="Arial Unicode MS" pitchFamily="34" charset="-128"/>
              </a:rPr>
              <a:t> at the same time, so please continue to process Purchase Orders the same way in which you receive them</a:t>
            </a:r>
          </a:p>
          <a:p>
            <a:pPr fontAlgn="base">
              <a:spcBef>
                <a:spcPct val="50000"/>
              </a:spcBef>
              <a:spcAft>
                <a:spcPct val="0"/>
              </a:spcAft>
              <a:buClr>
                <a:srgbClr val="F0AB00"/>
              </a:buClr>
              <a:buSzPct val="80000"/>
            </a:pPr>
            <a:r>
              <a:rPr lang="en-US" sz="1600" kern="0" dirty="0">
                <a:highlight>
                  <a:srgbClr val="DADADA"/>
                </a:highlight>
                <a:ea typeface="Arial Unicode MS" pitchFamily="34" charset="-128"/>
                <a:cs typeface="Arial Unicode MS" pitchFamily="34" charset="-128"/>
              </a:rPr>
              <a:t>Timeline:</a:t>
            </a:r>
          </a:p>
          <a:p>
            <a:pPr marL="342900" indent="-342900" fontAlgn="base">
              <a:spcBef>
                <a:spcPct val="50000"/>
              </a:spcBef>
              <a:spcAft>
                <a:spcPct val="0"/>
              </a:spcAft>
              <a:buClr>
                <a:srgbClr val="F0AB00"/>
              </a:buClr>
              <a:buSzPct val="80000"/>
              <a:buFont typeface="Arial" panose="020B0604020202020204" pitchFamily="34" charset="0"/>
              <a:buChar char="•"/>
            </a:pPr>
            <a:r>
              <a:rPr lang="en-US" sz="1600" kern="0" dirty="0">
                <a:highlight>
                  <a:srgbClr val="DADADA"/>
                </a:highlight>
                <a:ea typeface="Arial Unicode MS" pitchFamily="34" charset="-128"/>
                <a:cs typeface="Arial Unicode MS" pitchFamily="34" charset="-128"/>
              </a:rPr>
              <a:t>We will move suppliers to </a:t>
            </a:r>
            <a:r>
              <a:rPr lang="en-US" sz="1600" kern="0" dirty="0" err="1">
                <a:highlight>
                  <a:srgbClr val="DADADA"/>
                </a:highlight>
                <a:ea typeface="Arial Unicode MS" pitchFamily="34" charset="-128"/>
                <a:cs typeface="Arial Unicode MS" pitchFamily="34" charset="-128"/>
              </a:rPr>
              <a:t>Ariba</a:t>
            </a:r>
            <a:r>
              <a:rPr lang="en-US" sz="1600" kern="0" dirty="0">
                <a:highlight>
                  <a:srgbClr val="DADADA"/>
                </a:highlight>
                <a:ea typeface="Arial Unicode MS" pitchFamily="34" charset="-128"/>
                <a:cs typeface="Arial Unicode MS" pitchFamily="34" charset="-128"/>
              </a:rPr>
              <a:t> over the next month</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2020" y="1041428"/>
            <a:ext cx="1764607" cy="235950"/>
          </a:xfrm>
          <a:prstGeom prst="rect">
            <a:avLst/>
          </a:prstGeom>
        </p:spPr>
      </p:pic>
    </p:spTree>
    <p:extLst>
      <p:ext uri="{BB962C8B-B14F-4D97-AF65-F5344CB8AC3E}">
        <p14:creationId xmlns:p14="http://schemas.microsoft.com/office/powerpoint/2010/main" val="2660164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ctrTitle"/>
          </p:nvPr>
        </p:nvSpPr>
        <p:spPr>
          <a:xfrm>
            <a:off x="198568" y="1246341"/>
            <a:ext cx="11683956" cy="2329841"/>
          </a:xfrm>
        </p:spPr>
        <p:txBody>
          <a:bodyPr/>
          <a:lstStyle/>
          <a:p>
            <a:r>
              <a:rPr lang="en-US" sz="6600" dirty="0"/>
              <a:t>Next </a:t>
            </a:r>
            <a:r>
              <a:rPr lang="en-US" sz="6600" dirty="0">
                <a:solidFill>
                  <a:schemeClr val="accent1"/>
                </a:solidFill>
              </a:rPr>
              <a:t>Steps</a:t>
            </a:r>
          </a:p>
        </p:txBody>
      </p:sp>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14" y="3410498"/>
            <a:ext cx="2746044" cy="2746044"/>
          </a:xfrm>
          <a:prstGeom prst="rect">
            <a:avLst/>
          </a:prstGeom>
        </p:spPr>
      </p:pic>
    </p:spTree>
    <p:extLst>
      <p:ext uri="{BB962C8B-B14F-4D97-AF65-F5344CB8AC3E}">
        <p14:creationId xmlns:p14="http://schemas.microsoft.com/office/powerpoint/2010/main" val="1052862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sp>
        <p:nvSpPr>
          <p:cNvPr id="54" name="Title 1"/>
          <p:cNvSpPr txBox="1">
            <a:spLocks/>
          </p:cNvSpPr>
          <p:nvPr/>
        </p:nvSpPr>
        <p:spPr bwMode="gray">
          <a:xfrm>
            <a:off x="269155" y="832971"/>
            <a:ext cx="11202324" cy="566561"/>
          </a:xfrm>
          <a:prstGeom prst="rect">
            <a:avLst/>
          </a:prstGeom>
        </p:spPr>
        <p:txBody>
          <a:bodyPr vert="horz" lIns="0" tIns="0" rIns="0" bIns="0" rtlCol="0" anchor="ctr" anchorCtr="0">
            <a:noAutofit/>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endParaRPr lang="en-US" sz="2400" dirty="0">
              <a:solidFill>
                <a:schemeClr val="tx1"/>
              </a:solidFill>
            </a:endParaRPr>
          </a:p>
        </p:txBody>
      </p:sp>
      <p:sp>
        <p:nvSpPr>
          <p:cNvPr id="55" name="Title 1"/>
          <p:cNvSpPr txBox="1">
            <a:spLocks/>
          </p:cNvSpPr>
          <p:nvPr/>
        </p:nvSpPr>
        <p:spPr bwMode="gray">
          <a:xfrm>
            <a:off x="135574" y="270273"/>
            <a:ext cx="11202324" cy="566561"/>
          </a:xfrm>
          <a:prstGeom prst="rect">
            <a:avLst/>
          </a:prstGeom>
        </p:spPr>
        <p:txBody>
          <a:bodyPr vert="horz" lIns="0" tIns="0" rIns="0" bIns="0" rtlCol="0" anchor="ctr" anchorCtr="0">
            <a:noAutofit/>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r>
              <a:rPr lang="en-US" dirty="0">
                <a:solidFill>
                  <a:schemeClr val="tx1"/>
                </a:solidFill>
              </a:rPr>
              <a:t>Next Steps</a:t>
            </a:r>
          </a:p>
        </p:txBody>
      </p:sp>
      <p:grpSp>
        <p:nvGrpSpPr>
          <p:cNvPr id="32" name="Group 31"/>
          <p:cNvGrpSpPr/>
          <p:nvPr/>
        </p:nvGrpSpPr>
        <p:grpSpPr>
          <a:xfrm>
            <a:off x="322172" y="2276346"/>
            <a:ext cx="3309210" cy="1662862"/>
            <a:chOff x="76133" y="1775778"/>
            <a:chExt cx="3054645" cy="1662862"/>
          </a:xfrm>
        </p:grpSpPr>
        <p:sp>
          <p:nvSpPr>
            <p:cNvPr id="66" name="Arrow: Chevron 65"/>
            <p:cNvSpPr/>
            <p:nvPr/>
          </p:nvSpPr>
          <p:spPr>
            <a:xfrm>
              <a:off x="76133" y="1775778"/>
              <a:ext cx="3054645" cy="166286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7" name="Arrow: Chevron 4"/>
            <p:cNvSpPr txBox="1"/>
            <p:nvPr/>
          </p:nvSpPr>
          <p:spPr>
            <a:xfrm>
              <a:off x="840853" y="1775778"/>
              <a:ext cx="1868176" cy="16628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algn="ctr" defTabSz="711200">
                <a:lnSpc>
                  <a:spcPct val="90000"/>
                </a:lnSpc>
                <a:spcBef>
                  <a:spcPct val="0"/>
                </a:spcBef>
                <a:spcAft>
                  <a:spcPct val="35000"/>
                </a:spcAft>
              </a:pPr>
              <a:r>
                <a:rPr lang="en-US" sz="1600" b="1" dirty="0"/>
                <a:t>Receive                        interactive email from your customer</a:t>
              </a:r>
            </a:p>
          </p:txBody>
        </p:sp>
      </p:grpSp>
      <p:grpSp>
        <p:nvGrpSpPr>
          <p:cNvPr id="33" name="Group 32"/>
          <p:cNvGrpSpPr/>
          <p:nvPr/>
        </p:nvGrpSpPr>
        <p:grpSpPr>
          <a:xfrm>
            <a:off x="3084674" y="2276346"/>
            <a:ext cx="3166973" cy="1662862"/>
            <a:chOff x="2838635" y="1775778"/>
            <a:chExt cx="2914766" cy="1662862"/>
          </a:xfrm>
        </p:grpSpPr>
        <p:sp>
          <p:nvSpPr>
            <p:cNvPr id="64" name="Arrow: Chevron 63"/>
            <p:cNvSpPr/>
            <p:nvPr/>
          </p:nvSpPr>
          <p:spPr>
            <a:xfrm>
              <a:off x="2838635" y="1775778"/>
              <a:ext cx="2914766" cy="166286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5" name="Arrow: Chevron 6"/>
            <p:cNvSpPr txBox="1"/>
            <p:nvPr/>
          </p:nvSpPr>
          <p:spPr>
            <a:xfrm>
              <a:off x="3694044" y="1775778"/>
              <a:ext cx="1563511" cy="16628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algn="ctr" defTabSz="711200">
                <a:lnSpc>
                  <a:spcPct val="90000"/>
                </a:lnSpc>
                <a:spcBef>
                  <a:spcPct val="0"/>
                </a:spcBef>
                <a:spcAft>
                  <a:spcPct val="35000"/>
                </a:spcAft>
              </a:pPr>
              <a:r>
                <a:rPr lang="en-US" sz="1600" b="1" dirty="0"/>
                <a:t>Sign up for light account</a:t>
              </a:r>
            </a:p>
          </p:txBody>
        </p:sp>
      </p:grpSp>
      <p:grpSp>
        <p:nvGrpSpPr>
          <p:cNvPr id="34" name="Group 33"/>
          <p:cNvGrpSpPr/>
          <p:nvPr/>
        </p:nvGrpSpPr>
        <p:grpSpPr>
          <a:xfrm>
            <a:off x="5712895" y="2263358"/>
            <a:ext cx="3120164" cy="1671418"/>
            <a:chOff x="5466856" y="1762790"/>
            <a:chExt cx="2914766" cy="1671418"/>
          </a:xfrm>
        </p:grpSpPr>
        <p:sp>
          <p:nvSpPr>
            <p:cNvPr id="38" name="Arrow: Chevron 37"/>
            <p:cNvSpPr/>
            <p:nvPr/>
          </p:nvSpPr>
          <p:spPr>
            <a:xfrm>
              <a:off x="5466856" y="1762790"/>
              <a:ext cx="2914766" cy="166286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Arrow: Chevron 8"/>
            <p:cNvSpPr txBox="1"/>
            <p:nvPr/>
          </p:nvSpPr>
          <p:spPr>
            <a:xfrm>
              <a:off x="6216080" y="1771346"/>
              <a:ext cx="1953713" cy="16628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algn="ctr" defTabSz="711200">
                <a:lnSpc>
                  <a:spcPct val="90000"/>
                </a:lnSpc>
                <a:spcBef>
                  <a:spcPct val="0"/>
                </a:spcBef>
                <a:spcAft>
                  <a:spcPct val="35000"/>
                </a:spcAft>
              </a:pPr>
              <a:r>
                <a:rPr lang="en-US" sz="1600" b="1" dirty="0"/>
                <a:t>Configure account, accept terms of use, and register</a:t>
              </a:r>
            </a:p>
          </p:txBody>
        </p:sp>
      </p:grpSp>
      <p:grpSp>
        <p:nvGrpSpPr>
          <p:cNvPr id="35" name="Group 34"/>
          <p:cNvGrpSpPr/>
          <p:nvPr/>
        </p:nvGrpSpPr>
        <p:grpSpPr>
          <a:xfrm>
            <a:off x="8260051" y="2237382"/>
            <a:ext cx="3096779" cy="1675850"/>
            <a:chOff x="8014012" y="1736814"/>
            <a:chExt cx="2914766" cy="1675850"/>
          </a:xfrm>
        </p:grpSpPr>
        <p:sp>
          <p:nvSpPr>
            <p:cNvPr id="36" name="Arrow: Chevron 35"/>
            <p:cNvSpPr/>
            <p:nvPr/>
          </p:nvSpPr>
          <p:spPr>
            <a:xfrm>
              <a:off x="8014012" y="1749802"/>
              <a:ext cx="2914766" cy="166286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Arrow: Chevron 10"/>
            <p:cNvSpPr txBox="1"/>
            <p:nvPr/>
          </p:nvSpPr>
          <p:spPr>
            <a:xfrm>
              <a:off x="8778332" y="1736814"/>
              <a:ext cx="1846794" cy="16628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algn="ctr" defTabSz="711200">
                <a:lnSpc>
                  <a:spcPct val="90000"/>
                </a:lnSpc>
                <a:spcBef>
                  <a:spcPct val="0"/>
                </a:spcBef>
                <a:spcAft>
                  <a:spcPct val="35000"/>
                </a:spcAft>
              </a:pPr>
              <a:r>
                <a:rPr lang="en-US" sz="1600" b="1" dirty="0"/>
                <a:t>Transact with customer using light account </a:t>
              </a:r>
            </a:p>
          </p:txBody>
        </p:sp>
      </p:grpSp>
      <p:sp>
        <p:nvSpPr>
          <p:cNvPr id="3" name="Flowchart: Connector 2"/>
          <p:cNvSpPr/>
          <p:nvPr/>
        </p:nvSpPr>
        <p:spPr bwMode="gray">
          <a:xfrm>
            <a:off x="1423293" y="4171167"/>
            <a:ext cx="908137" cy="876822"/>
          </a:xfrm>
          <a:prstGeom prst="flowChartConnector">
            <a:avLst/>
          </a:prstGeom>
          <a:solidFill>
            <a:schemeClr val="bg2"/>
          </a:solidFill>
          <a:ln w="635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1</a:t>
            </a:r>
          </a:p>
        </p:txBody>
      </p:sp>
      <p:sp>
        <p:nvSpPr>
          <p:cNvPr id="71" name="Flowchart: Connector 70"/>
          <p:cNvSpPr/>
          <p:nvPr/>
        </p:nvSpPr>
        <p:spPr bwMode="gray">
          <a:xfrm>
            <a:off x="4014099" y="4171167"/>
            <a:ext cx="908137" cy="876822"/>
          </a:xfrm>
          <a:prstGeom prst="flowChartConnector">
            <a:avLst/>
          </a:prstGeom>
          <a:solidFill>
            <a:schemeClr val="accent3"/>
          </a:solidFill>
          <a:ln w="635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2</a:t>
            </a:r>
          </a:p>
        </p:txBody>
      </p:sp>
      <p:sp>
        <p:nvSpPr>
          <p:cNvPr id="72" name="Flowchart: Connector 71"/>
          <p:cNvSpPr/>
          <p:nvPr/>
        </p:nvSpPr>
        <p:spPr bwMode="gray">
          <a:xfrm>
            <a:off x="6652472" y="4171167"/>
            <a:ext cx="908137" cy="876822"/>
          </a:xfrm>
          <a:prstGeom prst="flowChartConnector">
            <a:avLst/>
          </a:prstGeom>
          <a:solidFill>
            <a:schemeClr val="bg2"/>
          </a:solidFill>
          <a:ln w="635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3</a:t>
            </a:r>
          </a:p>
        </p:txBody>
      </p:sp>
      <p:sp>
        <p:nvSpPr>
          <p:cNvPr id="73" name="Flowchart: Connector 72"/>
          <p:cNvSpPr/>
          <p:nvPr/>
        </p:nvSpPr>
        <p:spPr bwMode="gray">
          <a:xfrm>
            <a:off x="9286923" y="4104362"/>
            <a:ext cx="908137" cy="876822"/>
          </a:xfrm>
          <a:prstGeom prst="flowChartConnector">
            <a:avLst/>
          </a:prstGeom>
          <a:solidFill>
            <a:schemeClr val="accent3"/>
          </a:solidFill>
          <a:ln w="635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4</a:t>
            </a:r>
          </a:p>
        </p:txBody>
      </p:sp>
    </p:spTree>
    <p:extLst>
      <p:ext uri="{BB962C8B-B14F-4D97-AF65-F5344CB8AC3E}">
        <p14:creationId xmlns:p14="http://schemas.microsoft.com/office/powerpoint/2010/main" val="211252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additive="base">
                                        <p:cTn id="13" dur="500" fill="hold"/>
                                        <p:tgtEl>
                                          <p:spTgt spid="71"/>
                                        </p:tgtEl>
                                        <p:attrNameLst>
                                          <p:attrName>ppt_x</p:attrName>
                                        </p:attrNameLst>
                                      </p:cBhvr>
                                      <p:tavLst>
                                        <p:tav tm="0">
                                          <p:val>
                                            <p:strVal val="#ppt_x"/>
                                          </p:val>
                                        </p:tav>
                                        <p:tav tm="100000">
                                          <p:val>
                                            <p:strVal val="#ppt_x"/>
                                          </p:val>
                                        </p:tav>
                                      </p:tavLst>
                                    </p:anim>
                                    <p:anim calcmode="lin" valueType="num">
                                      <p:cBhvr additive="base">
                                        <p:cTn id="14"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ppt_x"/>
                                          </p:val>
                                        </p:tav>
                                        <p:tav tm="100000">
                                          <p:val>
                                            <p:strVal val="#ppt_x"/>
                                          </p:val>
                                        </p:tav>
                                      </p:tavLst>
                                    </p:anim>
                                    <p:anim calcmode="lin" valueType="num">
                                      <p:cBhvr additive="base">
                                        <p:cTn id="20"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1" grpId="0" animBg="1"/>
      <p:bldP spid="72" grpId="0" animBg="1"/>
      <p:bldP spid="7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bwMode="gray">
          <a:xfrm>
            <a:off x="11384291" y="6211615"/>
            <a:ext cx="504497" cy="436179"/>
          </a:xfrm>
          <a:prstGeom prst="rect">
            <a:avLst/>
          </a:prstGeom>
          <a:solidFill>
            <a:schemeClr val="bg1"/>
          </a:solidFill>
          <a:ln w="6350" algn="ctr">
            <a:solidFill>
              <a:schemeClr val="bg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defRPr/>
            </a:pPr>
            <a:endParaRPr lang="en-US" sz="1800" kern="0" dirty="0" err="1">
              <a:solidFill>
                <a:sysClr val="windowText" lastClr="000000"/>
              </a:solidFill>
              <a:ea typeface="Arial Unicode MS" pitchFamily="34" charset="-128"/>
              <a:cs typeface="Arial Unicode MS" pitchFamily="34" charset="-128"/>
            </a:endParaRPr>
          </a:p>
        </p:txBody>
      </p:sp>
      <p:sp>
        <p:nvSpPr>
          <p:cNvPr id="54" name="Title 1"/>
          <p:cNvSpPr txBox="1">
            <a:spLocks/>
          </p:cNvSpPr>
          <p:nvPr/>
        </p:nvSpPr>
        <p:spPr bwMode="gray">
          <a:xfrm>
            <a:off x="269155" y="832971"/>
            <a:ext cx="11202324" cy="566561"/>
          </a:xfrm>
          <a:prstGeom prst="rect">
            <a:avLst/>
          </a:prstGeom>
        </p:spPr>
        <p:txBody>
          <a:bodyPr vert="horz" lIns="0" tIns="0" rIns="0" bIns="0" rtlCol="0" anchor="ctr" anchorCtr="0">
            <a:noAutofit/>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endParaRPr lang="en-US" sz="2400" dirty="0">
              <a:solidFill>
                <a:schemeClr val="tx1"/>
              </a:solidFill>
            </a:endParaRPr>
          </a:p>
        </p:txBody>
      </p:sp>
      <p:sp>
        <p:nvSpPr>
          <p:cNvPr id="55" name="Title 1"/>
          <p:cNvSpPr txBox="1">
            <a:spLocks/>
          </p:cNvSpPr>
          <p:nvPr/>
        </p:nvSpPr>
        <p:spPr bwMode="gray">
          <a:xfrm>
            <a:off x="135574" y="270273"/>
            <a:ext cx="11202324" cy="566561"/>
          </a:xfrm>
          <a:prstGeom prst="rect">
            <a:avLst/>
          </a:prstGeom>
        </p:spPr>
        <p:txBody>
          <a:bodyPr vert="horz" lIns="0" tIns="0" rIns="0" bIns="0" rtlCol="0" anchor="ctr" anchorCtr="0">
            <a:noAutofit/>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r>
              <a:rPr lang="en-US" dirty="0">
                <a:solidFill>
                  <a:schemeClr val="tx1"/>
                </a:solidFill>
              </a:rPr>
              <a:t>Light Account Demo</a:t>
            </a:r>
          </a:p>
        </p:txBody>
      </p:sp>
      <p:pic>
        <p:nvPicPr>
          <p:cNvPr id="2" name="441293_LAC_de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6313" y="1089026"/>
            <a:ext cx="10240963" cy="4678363"/>
          </a:xfrm>
          <a:prstGeom prst="rect">
            <a:avLst/>
          </a:prstGeom>
        </p:spPr>
      </p:pic>
    </p:spTree>
    <p:extLst>
      <p:ext uri="{BB962C8B-B14F-4D97-AF65-F5344CB8AC3E}">
        <p14:creationId xmlns:p14="http://schemas.microsoft.com/office/powerpoint/2010/main" val="2777793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SAP Ariba 2018 16x9 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Ariba_2018_16x9_white.potx" id="{CBD80708-E09E-4D09-AE4E-D7E3F3CFE989}" vid="{A6473813-B9C9-4B9E-BCF8-1DA85456D4B2}"/>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6DF23321F4F0419C60B0728D7A5D88" ma:contentTypeVersion="0" ma:contentTypeDescription="Create a new document." ma:contentTypeScope="" ma:versionID="030e8fb09744e1d9def7da65b3d4f13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9CF329-88C3-42D5-BC87-90BAC8122DD1}">
  <ds:schemaRefs>
    <ds:schemaRef ds:uri="http://schemas.microsoft.com/sharepoint/v3/contenttype/forms"/>
  </ds:schemaRefs>
</ds:datastoreItem>
</file>

<file path=customXml/itemProps2.xml><?xml version="1.0" encoding="utf-8"?>
<ds:datastoreItem xmlns:ds="http://schemas.openxmlformats.org/officeDocument/2006/customXml" ds:itemID="{08768693-3434-491B-BBE6-C16E6F39D0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2B16ED6-ED06-4FEE-9455-AD59430961AF}">
  <ds:schemaRefs>
    <ds:schemaRef ds:uri="http://purl.org/dc/elements/1.1/"/>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SAP_Ariba_2018_16x9_White</Template>
  <TotalTime>1214</TotalTime>
  <Words>3056</Words>
  <Application>Microsoft Office PowerPoint</Application>
  <PresentationFormat>Custom</PresentationFormat>
  <Paragraphs>332</Paragraphs>
  <Slides>29</Slides>
  <Notes>21</Notes>
  <HiddenSlides>1</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SimSun</vt:lpstr>
      <vt:lpstr>Arial</vt:lpstr>
      <vt:lpstr>Arial Unicode MS</vt:lpstr>
      <vt:lpstr>Calibri</vt:lpstr>
      <vt:lpstr>Courier New</vt:lpstr>
      <vt:lpstr>Microsoft Sans Serif</vt:lpstr>
      <vt:lpstr>Symbol</vt:lpstr>
      <vt:lpstr>Times New Roman</vt:lpstr>
      <vt:lpstr>wingdings</vt:lpstr>
      <vt:lpstr>wingdings</vt:lpstr>
      <vt:lpstr>Wingdings 2</vt:lpstr>
      <vt:lpstr>SAP Ariba 2018 16x9 white</vt:lpstr>
      <vt:lpstr>PowerPoint Presentation</vt:lpstr>
      <vt:lpstr>Summit Topics</vt:lpstr>
      <vt:lpstr>Introductions</vt:lpstr>
      <vt:lpstr>Overview Ariba Network, light account</vt:lpstr>
      <vt:lpstr>Overview of Ariba Network, light account</vt:lpstr>
      <vt:lpstr>Moog Inc. Initiative  Ariba Network, light account</vt:lpstr>
      <vt:lpstr>Next Steps</vt:lpstr>
      <vt:lpstr>PowerPoint Presentation</vt:lpstr>
      <vt:lpstr>PowerPoint Presentation</vt:lpstr>
      <vt:lpstr>Benefits &amp; Value</vt:lpstr>
      <vt:lpstr>How light account benefits YOU</vt:lpstr>
      <vt:lpstr>PowerPoint Presentation</vt:lpstr>
      <vt:lpstr>PowerPoint Presentation</vt:lpstr>
      <vt:lpstr>Upgrade</vt:lpstr>
      <vt:lpstr>PowerPoint Presentation</vt:lpstr>
      <vt:lpstr>PowerPoint Presentation</vt:lpstr>
      <vt:lpstr>Help Resources</vt:lpstr>
      <vt:lpstr>Supplier Help Resources</vt:lpstr>
      <vt:lpstr>Supplier Actions</vt:lpstr>
      <vt:lpstr>PowerPoint Presentation</vt:lpstr>
      <vt:lpstr>PowerPoint Presentation</vt:lpstr>
      <vt:lpstr>Appendix</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and Here and Here</dc:title>
  <dc:creator>SAP SE</dc:creator>
  <cp:keywords>2018/16:9/white</cp:keywords>
  <cp:lastModifiedBy>Jarosz, Jessica</cp:lastModifiedBy>
  <cp:revision>12</cp:revision>
  <dcterms:created xsi:type="dcterms:W3CDTF">2018-01-08T16:52:45Z</dcterms:created>
  <dcterms:modified xsi:type="dcterms:W3CDTF">2019-09-09T18:51:05Z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TitusGUID">
    <vt:lpwstr>b03662be-886d-4113-8335-43ae359b2268</vt:lpwstr>
  </property>
  <property fmtid="{D5CDD505-2E9C-101B-9397-08002B2CF9AE}" pid="4" name="ContentTypeId">
    <vt:lpwstr>0x010100306DF23321F4F0419C60B0728D7A5D88</vt:lpwstr>
  </property>
  <property fmtid="{D5CDD505-2E9C-101B-9397-08002B2CF9AE}" pid="5" name="techData">
    <vt:lpwstr>No</vt:lpwstr>
  </property>
  <property fmtid="{D5CDD505-2E9C-101B-9397-08002B2CF9AE}" pid="6" name="VisualMarking">
    <vt:lpwstr>None</vt:lpwstr>
  </property>
  <property fmtid="{D5CDD505-2E9C-101B-9397-08002B2CF9AE}" pid="7" name="ThirdPartyComment">
    <vt:lpwstr>SAP Ariba Doc</vt:lpwstr>
  </property>
</Properties>
</file>