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8" r:id="rId1"/>
  </p:sldMasterIdLst>
  <p:notesMasterIdLst>
    <p:notesMasterId r:id="rId13"/>
  </p:notesMasterIdLst>
  <p:handoutMasterIdLst>
    <p:handoutMasterId r:id="rId14"/>
  </p:handoutMasterIdLst>
  <p:sldIdLst>
    <p:sldId id="368" r:id="rId2"/>
    <p:sldId id="475" r:id="rId3"/>
    <p:sldId id="542" r:id="rId4"/>
    <p:sldId id="441" r:id="rId5"/>
    <p:sldId id="448" r:id="rId6"/>
    <p:sldId id="541" r:id="rId7"/>
    <p:sldId id="559" r:id="rId8"/>
    <p:sldId id="567" r:id="rId9"/>
    <p:sldId id="564" r:id="rId10"/>
    <p:sldId id="550" r:id="rId11"/>
    <p:sldId id="432" r:id="rId12"/>
  </p:sldIdLst>
  <p:sldSz cx="12195175" cy="6859588"/>
  <p:notesSz cx="7102475" cy="10234613"/>
  <p:embeddedFontLst>
    <p:embeddedFont>
      <p:font typeface="Arial Unicode MS" panose="020B0604020202020204" charset="-128"/>
      <p:regular r:id="rId15"/>
    </p:embeddedFont>
  </p:embeddedFontLst>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285">
          <p15:clr>
            <a:srgbClr val="A4A3A4"/>
          </p15:clr>
        </p15:guide>
        <p15:guide id="4" orient="horz" pos="777" userDrawn="1">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5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367" userDrawn="1">
          <p15:clr>
            <a:srgbClr val="A4A3A4"/>
          </p15:clr>
        </p15:guide>
        <p15:guide id="3" pos="4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0AB00"/>
    <a:srgbClr val="4FB81C"/>
    <a:srgbClr val="FF0000"/>
    <a:srgbClr val="9E3039"/>
    <a:srgbClr val="2B3F7B"/>
    <a:srgbClr val="D4652D"/>
    <a:srgbClr val="003283"/>
    <a:srgbClr val="666666"/>
    <a:srgbClr val="9C277B"/>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2" autoAdjust="0"/>
    <p:restoredTop sz="89344" autoAdjust="0"/>
  </p:normalViewPr>
  <p:slideViewPr>
    <p:cSldViewPr showGuides="1">
      <p:cViewPr varScale="1">
        <p:scale>
          <a:sx n="127" d="100"/>
          <a:sy n="127" d="100"/>
        </p:scale>
        <p:origin x="87" y="138"/>
      </p:cViewPr>
      <p:guideLst>
        <p:guide orient="horz" pos="1285"/>
        <p:guide orient="horz" pos="777"/>
        <p:guide pos="7478"/>
        <p:guide pos="205"/>
        <p:guide pos="3849"/>
        <p:guide pos="4708"/>
        <p:guide pos="4812"/>
        <p:guide pos="2865"/>
        <p:guide pos="29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4626"/>
    </p:cViewPr>
  </p:sorterViewPr>
  <p:notesViewPr>
    <p:cSldViewPr showGuides="1">
      <p:cViewPr varScale="1">
        <p:scale>
          <a:sx n="85" d="100"/>
          <a:sy n="85" d="100"/>
        </p:scale>
        <p:origin x="-4200" y="-82"/>
      </p:cViewPr>
      <p:guideLst>
        <p:guide orient="horz" pos="3224"/>
        <p:guide pos="367"/>
        <p:guide pos="4128"/>
      </p:guideLst>
    </p:cSldViewPr>
  </p:notes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012369" y="9721107"/>
            <a:ext cx="3077739" cy="511731"/>
          </a:xfrm>
          <a:prstGeom prst="rect">
            <a:avLst/>
          </a:prstGeom>
        </p:spPr>
        <p:txBody>
          <a:bodyPr vert="horz" lIns="95079" tIns="47540" rIns="95079" bIns="47540" rtlCol="0" anchor="b"/>
          <a:lstStyle>
            <a:lvl1pPr algn="r">
              <a:defRPr sz="1200"/>
            </a:lvl1pPr>
          </a:lstStyle>
          <a:p>
            <a:pPr algn="ctr"/>
            <a:fld id="{47855BD9-AF71-426C-9B9B-B0E52B88852E}" type="slidenum">
              <a:rPr lang="de-DE" sz="100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06425" y="685800"/>
            <a:ext cx="5922963" cy="3332163"/>
          </a:xfrm>
          <a:prstGeom prst="rect">
            <a:avLst/>
          </a:prstGeom>
          <a:noFill/>
          <a:ln w="12700">
            <a:solidFill>
              <a:prstClr val="black"/>
            </a:solidFill>
          </a:ln>
        </p:spPr>
        <p:txBody>
          <a:bodyPr vert="horz" lIns="95079" tIns="47540" rIns="95079" bIns="47540" rtlCol="0" anchor="ctr"/>
          <a:lstStyle/>
          <a:p>
            <a:endParaRPr lang="de-DE" dirty="0"/>
          </a:p>
        </p:txBody>
      </p:sp>
      <p:sp>
        <p:nvSpPr>
          <p:cNvPr id="5" name="Notes Placeholder 4"/>
          <p:cNvSpPr>
            <a:spLocks noGrp="1"/>
          </p:cNvSpPr>
          <p:nvPr>
            <p:ph type="body" sz="quarter" idx="3"/>
          </p:nvPr>
        </p:nvSpPr>
        <p:spPr>
          <a:xfrm>
            <a:off x="568572" y="4714193"/>
            <a:ext cx="5965333" cy="486810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3062943" y="9978750"/>
            <a:ext cx="976591" cy="229851"/>
          </a:xfrm>
          <a:prstGeom prst="rect">
            <a:avLst/>
          </a:prstGeom>
        </p:spPr>
        <p:txBody>
          <a:bodyPr vert="horz" lIns="95079" tIns="47540" rIns="95079" bIns="4754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normAutofit/>
          </a:bodyPr>
          <a:lstStyle/>
          <a:p>
            <a:pPr lvl="1"/>
            <a:r>
              <a:rPr lang="en-US" sz="1200" kern="1200" dirty="0">
                <a:solidFill>
                  <a:schemeClr val="tx1"/>
                </a:solidFill>
                <a:effectLst/>
                <a:latin typeface="+mn-lt"/>
                <a:ea typeface="+mn-ea"/>
                <a:cs typeface="+mn-cs"/>
              </a:rPr>
              <a:t>As a start let’s review our vision for Supplier Onboarding: our goal to </a:t>
            </a:r>
            <a:r>
              <a:rPr lang="en-US" sz="1200" b="1" kern="1200" dirty="0">
                <a:solidFill>
                  <a:schemeClr val="tx1"/>
                </a:solidFill>
                <a:effectLst/>
                <a:latin typeface="+mn-lt"/>
                <a:ea typeface="+mn-ea"/>
                <a:cs typeface="+mn-cs"/>
              </a:rPr>
              <a:t>digitize the </a:t>
            </a:r>
            <a:r>
              <a:rPr lang="en-US" sz="1200" b="1" u="sng" kern="1200" dirty="0">
                <a:solidFill>
                  <a:schemeClr val="tx1"/>
                </a:solidFill>
                <a:effectLst/>
                <a:latin typeface="+mn-lt"/>
                <a:ea typeface="+mn-ea"/>
                <a:cs typeface="+mn-cs"/>
              </a:rPr>
              <a:t>whole</a:t>
            </a:r>
            <a:r>
              <a:rPr lang="en-US" sz="1200" b="1" kern="1200" dirty="0">
                <a:solidFill>
                  <a:schemeClr val="tx1"/>
                </a:solidFill>
                <a:effectLst/>
                <a:latin typeface="+mn-lt"/>
                <a:ea typeface="+mn-ea"/>
                <a:cs typeface="+mn-cs"/>
              </a:rPr>
              <a:t> supplier base</a:t>
            </a:r>
            <a:r>
              <a:rPr lang="en-US" sz="1200" kern="1200" dirty="0">
                <a:solidFill>
                  <a:schemeClr val="tx1"/>
                </a:solidFill>
                <a:effectLst/>
                <a:latin typeface="+mn-lt"/>
                <a:ea typeface="+mn-ea"/>
                <a:cs typeface="+mn-cs"/>
              </a:rPr>
              <a:t> because there are </a:t>
            </a:r>
            <a:r>
              <a:rPr lang="en-US" sz="1200" b="1" kern="1200" dirty="0">
                <a:solidFill>
                  <a:schemeClr val="tx1"/>
                </a:solidFill>
                <a:effectLst/>
                <a:latin typeface="+mn-lt"/>
                <a:ea typeface="+mn-ea"/>
                <a:cs typeface="+mn-cs"/>
              </a:rPr>
              <a:t>barriers today in conducting commerce</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we want to eliminate them.</a:t>
            </a:r>
            <a:endParaRPr lang="en-SG"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As we are supporting a 2 sided model </a:t>
            </a:r>
            <a:r>
              <a:rPr lang="en-US" sz="1200" b="1" u="sng" kern="1200" dirty="0">
                <a:solidFill>
                  <a:schemeClr val="tx1"/>
                </a:solidFill>
                <a:effectLst/>
                <a:latin typeface="+mn-lt"/>
                <a:ea typeface="+mn-ea"/>
                <a:cs typeface="+mn-cs"/>
              </a:rPr>
              <a:t>Supplier</a:t>
            </a:r>
            <a:r>
              <a:rPr lang="en-US" sz="1200" kern="1200" dirty="0">
                <a:solidFill>
                  <a:schemeClr val="tx1"/>
                </a:solidFill>
                <a:effectLst/>
                <a:latin typeface="+mn-lt"/>
                <a:ea typeface="+mn-ea"/>
                <a:cs typeface="+mn-cs"/>
              </a:rPr>
              <a:t> participation is crucial to conduct commerce and to achieve the business case</a:t>
            </a:r>
            <a:endParaRPr lang="en-SG"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BUT the big problem is – </a:t>
            </a:r>
            <a:r>
              <a:rPr lang="en-US" sz="1200" b="1" kern="1200" dirty="0">
                <a:solidFill>
                  <a:schemeClr val="tx1"/>
                </a:solidFill>
                <a:effectLst/>
                <a:latin typeface="+mn-lt"/>
                <a:ea typeface="+mn-ea"/>
                <a:cs typeface="+mn-cs"/>
              </a:rPr>
              <a:t>not all suppliers are same</a:t>
            </a:r>
            <a:r>
              <a:rPr lang="en-US" sz="1200" kern="1200" dirty="0">
                <a:solidFill>
                  <a:schemeClr val="tx1"/>
                </a:solidFill>
                <a:effectLst/>
                <a:latin typeface="+mn-lt"/>
                <a:ea typeface="+mn-ea"/>
                <a:cs typeface="+mn-cs"/>
              </a:rPr>
              <a:t>…small/large, some have technology barriers, integration needs etc. Best practice is to segment them in 3 groups A, B, C. </a:t>
            </a:r>
            <a:endParaRPr lang="en-SG"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A: needs </a:t>
            </a:r>
            <a:r>
              <a:rPr lang="en-US" sz="1200" b="1" kern="1200" dirty="0">
                <a:solidFill>
                  <a:schemeClr val="tx1"/>
                </a:solidFill>
                <a:effectLst/>
                <a:latin typeface="+mn-lt"/>
                <a:ea typeface="+mn-ea"/>
                <a:cs typeface="+mn-cs"/>
              </a:rPr>
              <a:t>full enablement out of the gate, e.g. vendors will legacy EDI integration or catalogs.</a:t>
            </a:r>
            <a:r>
              <a:rPr lang="en-US" sz="1200" kern="1200" dirty="0">
                <a:solidFill>
                  <a:schemeClr val="tx1"/>
                </a:solidFill>
                <a:effectLst/>
                <a:latin typeface="+mn-lt"/>
                <a:ea typeface="+mn-ea"/>
                <a:cs typeface="+mn-cs"/>
              </a:rPr>
              <a:t> Good news that makes up </a:t>
            </a:r>
            <a:r>
              <a:rPr lang="en-US" sz="1200" b="1" kern="1200" dirty="0">
                <a:solidFill>
                  <a:schemeClr val="tx1"/>
                </a:solidFill>
                <a:effectLst/>
                <a:latin typeface="+mn-lt"/>
                <a:ea typeface="+mn-ea"/>
                <a:cs typeface="+mn-cs"/>
              </a:rPr>
              <a:t>only ~2-5% </a:t>
            </a:r>
            <a:r>
              <a:rPr lang="en-US" sz="1200" kern="1200" dirty="0">
                <a:solidFill>
                  <a:schemeClr val="tx1"/>
                </a:solidFill>
                <a:effectLst/>
                <a:latin typeface="+mn-lt"/>
                <a:ea typeface="+mn-ea"/>
                <a:cs typeface="+mn-cs"/>
              </a:rPr>
              <a:t>of the active vendor base</a:t>
            </a:r>
            <a:endParaRPr lang="en-SG"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B and C: can </a:t>
            </a:r>
            <a:r>
              <a:rPr lang="en-US" sz="1200" b="1" u="sng" kern="1200" dirty="0">
                <a:solidFill>
                  <a:schemeClr val="tx1"/>
                </a:solidFill>
                <a:effectLst/>
                <a:latin typeface="+mn-lt"/>
                <a:ea typeface="+mn-ea"/>
                <a:cs typeface="+mn-cs"/>
              </a:rPr>
              <a:t>and should</a:t>
            </a:r>
            <a:r>
              <a:rPr lang="en-US" sz="1200" kern="1200" dirty="0">
                <a:solidFill>
                  <a:schemeClr val="tx1"/>
                </a:solidFill>
                <a:effectLst/>
                <a:latin typeface="+mn-lt"/>
                <a:ea typeface="+mn-ea"/>
                <a:cs typeface="+mn-cs"/>
              </a:rPr>
              <a:t> be </a:t>
            </a:r>
            <a:r>
              <a:rPr lang="en-US" sz="1200" b="1" kern="1200" dirty="0">
                <a:solidFill>
                  <a:schemeClr val="tx1"/>
                </a:solidFill>
                <a:effectLst/>
                <a:latin typeface="+mn-lt"/>
                <a:ea typeface="+mn-ea"/>
                <a:cs typeface="+mn-cs"/>
              </a:rPr>
              <a:t>enabled on the fly</a:t>
            </a:r>
            <a:endParaRPr lang="en-SG"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BUT </a:t>
            </a:r>
            <a:r>
              <a:rPr lang="en-US" sz="1200" b="1" kern="1200" dirty="0">
                <a:solidFill>
                  <a:schemeClr val="tx1"/>
                </a:solidFill>
                <a:effectLst/>
                <a:latin typeface="+mn-lt"/>
                <a:ea typeface="+mn-ea"/>
                <a:cs typeface="+mn-cs"/>
              </a:rPr>
              <a:t>so far it takes years to get all suppliers onboard</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Why? Because we have tried to enable not only the A category but </a:t>
            </a:r>
            <a:r>
              <a:rPr lang="en-US" sz="1200" b="1" kern="1200" dirty="0">
                <a:solidFill>
                  <a:schemeClr val="tx1"/>
                </a:solidFill>
                <a:effectLst/>
                <a:latin typeface="+mn-lt"/>
                <a:ea typeface="+mn-ea"/>
                <a:cs typeface="+mn-cs"/>
              </a:rPr>
              <a:t>also B before buyer go live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worst</a:t>
            </a:r>
            <a:r>
              <a:rPr lang="en-US" sz="1200" kern="1200" dirty="0">
                <a:solidFill>
                  <a:schemeClr val="tx1"/>
                </a:solidFill>
                <a:effectLst/>
                <a:latin typeface="+mn-lt"/>
                <a:ea typeface="+mn-ea"/>
                <a:cs typeface="+mn-cs"/>
              </a:rPr>
              <a:t>: many enabled suppliers turned out to be not even active anymore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a complete waste</a:t>
            </a:r>
            <a:endParaRPr lang="en-SG"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That’s why we now have the Light Enablement methodology. </a:t>
            </a:r>
            <a:endParaRPr lang="en-SG"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404014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r>
              <a:rPr lang="en-SG" b="1" dirty="0"/>
              <a:t>Interactive Emails </a:t>
            </a:r>
            <a:r>
              <a:rPr lang="en-SG" b="1" dirty="0">
                <a:sym typeface="Wingdings" panose="05000000000000000000" pitchFamily="2" charset="2"/>
              </a:rPr>
              <a:t> Light</a:t>
            </a:r>
            <a:r>
              <a:rPr lang="en-SG" b="1" baseline="0" dirty="0">
                <a:sym typeface="Wingdings" panose="05000000000000000000" pitchFamily="2" charset="2"/>
              </a:rPr>
              <a:t> Account</a:t>
            </a:r>
            <a:endParaRPr lang="en-SG" b="1" dirty="0"/>
          </a:p>
          <a:p>
            <a:pPr marL="342900" lvl="1" indent="-342900">
              <a:buFont typeface="Arial" panose="020B0604020202020204" pitchFamily="34" charset="0"/>
              <a:buChar char="•"/>
            </a:pPr>
            <a:r>
              <a:rPr lang="en-SG" dirty="0"/>
              <a:t>Customer content</a:t>
            </a:r>
          </a:p>
          <a:p>
            <a:pPr marL="342900" lvl="1" indent="-342900">
              <a:buFont typeface="Arial" panose="020B0604020202020204" pitchFamily="34" charset="0"/>
              <a:buChar char="•"/>
            </a:pPr>
            <a:r>
              <a:rPr lang="en-SG" dirty="0"/>
              <a:t>Frist time “action</a:t>
            </a:r>
            <a:r>
              <a:rPr lang="en-SG" baseline="0" dirty="0"/>
              <a:t>”</a:t>
            </a:r>
            <a:r>
              <a:rPr lang="en-SG" dirty="0"/>
              <a:t> trigger</a:t>
            </a:r>
          </a:p>
          <a:p>
            <a:pPr marL="465750" lvl="2" indent="-285750">
              <a:buFont typeface="Wingdings" panose="05000000000000000000" pitchFamily="2" charset="2"/>
              <a:buChar char="à"/>
            </a:pPr>
            <a:r>
              <a:rPr lang="en-SG" b="0" dirty="0"/>
              <a:t>Light Account Registration (</a:t>
            </a:r>
            <a:r>
              <a:rPr lang="en-SG" b="1" dirty="0"/>
              <a:t>pre-filled</a:t>
            </a:r>
            <a:r>
              <a:rPr lang="en-SG" b="0" baseline="0" dirty="0"/>
              <a:t> with vendor provided by the buyer)</a:t>
            </a:r>
            <a:endParaRPr lang="en-SG" b="0" dirty="0"/>
          </a:p>
          <a:p>
            <a:pPr marL="465750" lvl="2" indent="-285750">
              <a:buFont typeface="Wingdings" panose="05000000000000000000" pitchFamily="2" charset="2"/>
              <a:buChar char="à"/>
            </a:pPr>
            <a:r>
              <a:rPr lang="en-SG" b="0" dirty="0"/>
              <a:t>Or supplier can use existing light or upgraded account (</a:t>
            </a:r>
            <a:r>
              <a:rPr lang="en-SG" b="0" dirty="0">
                <a:solidFill>
                  <a:srgbClr val="0070C0"/>
                </a:solidFill>
              </a:rPr>
              <a:t>Login</a:t>
            </a:r>
            <a:r>
              <a:rPr lang="en-SG" b="0" dirty="0"/>
              <a:t>)</a:t>
            </a:r>
          </a:p>
          <a:p>
            <a:pPr marL="342900" lvl="1" indent="-342900">
              <a:buFont typeface="Arial" panose="020B0604020202020204" pitchFamily="34" charset="0"/>
              <a:buChar char="•"/>
            </a:pPr>
            <a:r>
              <a:rPr lang="en-SG" b="1" dirty="0"/>
              <a:t>Then direct access to</a:t>
            </a:r>
            <a:endParaRPr lang="de-DE" b="1" dirty="0"/>
          </a:p>
          <a:p>
            <a:pPr marL="702900" lvl="3" indent="-342900">
              <a:buFont typeface="Arial" panose="020B0604020202020204" pitchFamily="34" charset="0"/>
              <a:buChar char="•"/>
            </a:pPr>
            <a:r>
              <a:rPr lang="de-DE" dirty="0"/>
              <a:t>Order</a:t>
            </a:r>
          </a:p>
          <a:p>
            <a:pPr marL="702900" lvl="3" indent="-342900">
              <a:buFont typeface="Arial" panose="020B0604020202020204" pitchFamily="34" charset="0"/>
              <a:buChar char="•"/>
            </a:pPr>
            <a:r>
              <a:rPr lang="de-DE" dirty="0" err="1"/>
              <a:t>and</a:t>
            </a:r>
            <a:r>
              <a:rPr lang="de-DE" dirty="0"/>
              <a:t> </a:t>
            </a:r>
            <a:r>
              <a:rPr lang="de-DE" dirty="0" err="1"/>
              <a:t>actions</a:t>
            </a:r>
            <a:r>
              <a:rPr lang="de-DE" dirty="0"/>
              <a:t> like OC, ASN, </a:t>
            </a:r>
            <a:r>
              <a:rPr lang="de-DE" dirty="0" err="1"/>
              <a:t>Invoice</a:t>
            </a:r>
            <a:r>
              <a:rPr lang="de-DE" dirty="0"/>
              <a:t> … </a:t>
            </a:r>
            <a:endParaRPr lang="en-SG" dirty="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val="267507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120180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11</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54643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0"/>
            <a:ext cx="11545200" cy="252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0620000" cy="923330"/>
          </a:xfrm>
        </p:spPr>
        <p:txBody>
          <a:bodyPr anchor="t" anchorCtr="0">
            <a:noAutofit/>
          </a:bodyPr>
          <a:lstStyle>
            <a:lvl1pPr>
              <a:defRPr sz="6000">
                <a:solidFill>
                  <a:schemeClr val="tx1"/>
                </a:solidFill>
              </a:defRPr>
            </a:lvl1pPr>
          </a:lstStyle>
          <a:p>
            <a:r>
              <a:rPr lang="en-US" dirty="0"/>
              <a:t>Short Presentation Title</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12000"/>
            <a:ext cx="10620000" cy="276999"/>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sz="1800" dirty="0"/>
              <a:t>Speaker’s Name, SAP / Month 00, 2016</a:t>
            </a:r>
          </a:p>
        </p:txBody>
      </p:sp>
      <p:sp>
        <p:nvSpPr>
          <p:cNvPr id="7" name="TextBox 6"/>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a:solidFill>
                  <a:schemeClr val="tx1"/>
                </a:solidFill>
                <a:ea typeface="Arial Unicode MS" pitchFamily="34" charset="-128"/>
                <a:cs typeface="Arial Unicode MS" pitchFamily="34" charset="-128"/>
              </a:rPr>
              <a:t>Use this title slide only with an</a:t>
            </a:r>
            <a:r>
              <a:rPr lang="en-US" sz="1800" kern="0" baseline="0" dirty="0">
                <a:solidFill>
                  <a:schemeClr val="tx1"/>
                </a:solidFill>
                <a:ea typeface="Arial Unicode MS" pitchFamily="34" charset="-128"/>
                <a:cs typeface="Arial Unicode MS" pitchFamily="34" charset="-128"/>
              </a:rPr>
              <a:t> image</a:t>
            </a:r>
            <a:endParaRPr lang="en-US" sz="1800" kern="0" dirty="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999"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29330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078"/>
            <a:ext cx="11545200" cy="4392043"/>
          </a:xfrm>
        </p:spPr>
        <p:txBody>
          <a:bodyPr>
            <a:normAutofit/>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2391"/>
            <a:ext cx="5662800" cy="4393017"/>
          </a:xfrm>
        </p:spPr>
        <p:txBody>
          <a:bodyPr>
            <a:normAutofit/>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208016" y="1692391"/>
            <a:ext cx="5662800" cy="4393017"/>
          </a:xfrm>
        </p:spPr>
        <p:txBody>
          <a:bodyPr>
            <a:normAutofit/>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057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75"/>
            <a:ext cx="11545200" cy="756175"/>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8133317"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4228658"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077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4000" y="1691079"/>
            <a:ext cx="7149950" cy="4392042"/>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2696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4000" y="1692392"/>
            <a:ext cx="56628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07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4000" y="1692392"/>
            <a:ext cx="4224188"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5883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11545200" cy="923330"/>
          </a:xfrm>
        </p:spPr>
        <p:txBody>
          <a:bodyPr anchor="b" anchorCtr="0">
            <a:noAutofit/>
          </a:bodyPr>
          <a:lstStyle>
            <a:lvl1pPr algn="l">
              <a:defRPr sz="6000">
                <a:solidFill>
                  <a:schemeClr val="tx1"/>
                </a:solidFill>
                <a:latin typeface="+mj-lt"/>
              </a:defRPr>
            </a:lvl1pPr>
          </a:lstStyle>
          <a:p>
            <a:r>
              <a:rPr lang="en-US" dirty="0"/>
              <a:t>Click to edit text</a:t>
            </a:r>
          </a:p>
        </p:txBody>
      </p:sp>
      <p:sp>
        <p:nvSpPr>
          <p:cNvPr id="3" name="Rectangle 2"/>
          <p:cNvSpPr/>
          <p:nvPr/>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 name="Rectangle 3"/>
          <p:cNvSpPr/>
          <p:nvPr userDrawn="1"/>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9435055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080"/>
            <a:ext cx="5662800" cy="1721198"/>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6208016" y="1691080"/>
            <a:ext cx="5662800" cy="1721198"/>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Tree>
    <p:extLst>
      <p:ext uri="{BB962C8B-B14F-4D97-AF65-F5344CB8AC3E}">
        <p14:creationId xmlns:p14="http://schemas.microsoft.com/office/powerpoint/2010/main" val="2720293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7" name="Content Placeholder 2"/>
          <p:cNvSpPr>
            <a:spLocks noGrp="1"/>
          </p:cNvSpPr>
          <p:nvPr>
            <p:ph idx="1" hasCustomPrompt="1"/>
          </p:nvPr>
        </p:nvSpPr>
        <p:spPr>
          <a:xfrm>
            <a:off x="324000" y="1692390"/>
            <a:ext cx="11545200" cy="4393017"/>
          </a:xfrm>
        </p:spPr>
        <p:txBody>
          <a:bodyPr tIns="0"/>
          <a:lstStyle>
            <a:lvl1pPr algn="l">
              <a:defRPr b="0"/>
            </a:lvl1pPr>
          </a:lstStyle>
          <a:p>
            <a:pPr lvl="0"/>
            <a:r>
              <a:rPr lang="en-US" dirty="0"/>
              <a:t>Click to add content</a:t>
            </a:r>
          </a:p>
        </p:txBody>
      </p:sp>
    </p:spTree>
    <p:extLst>
      <p:ext uri="{BB962C8B-B14F-4D97-AF65-F5344CB8AC3E}">
        <p14:creationId xmlns:p14="http://schemas.microsoft.com/office/powerpoint/2010/main" val="60443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392"/>
            <a:ext cx="11545200" cy="3385542"/>
          </a:xfrm>
        </p:spPr>
        <p:txBody>
          <a:bodyPr>
            <a:spAutoFit/>
          </a:bodyPr>
          <a:lstStyle>
            <a:lvl1pPr>
              <a:spcBef>
                <a:spcPts val="24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82780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324000" y="0"/>
            <a:ext cx="11545200" cy="2520000"/>
          </a:xfrm>
          <a:prstGeom prst="rect">
            <a:avLst/>
          </a:prstGeom>
          <a:solidFill>
            <a:schemeClr val="bg1">
              <a:alpha val="75000"/>
            </a:schemeClr>
          </a:solidFill>
          <a:ln w="6350" algn="ctr">
            <a:noFill/>
            <a:miter lim="800000"/>
            <a:headEnd/>
            <a:tailEnd/>
          </a:ln>
        </p:spPr>
        <p:txBody>
          <a:bodyPr lIns="107163" tIns="85730" rIns="107163" bIns="85730" rtlCol="0" anchor="b" anchorCtr="0"/>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12000"/>
            <a:ext cx="10620000" cy="276999"/>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sz="1800" dirty="0"/>
              <a:t>Speaker’s Name, SAP / Month 00, 2016</a:t>
            </a:r>
          </a:p>
        </p:txBody>
      </p:sp>
      <p:sp>
        <p:nvSpPr>
          <p:cNvPr id="9" name="Title 1"/>
          <p:cNvSpPr>
            <a:spLocks noGrp="1"/>
          </p:cNvSpPr>
          <p:nvPr>
            <p:ph type="ctrTitle" hasCustomPrompt="1"/>
          </p:nvPr>
        </p:nvSpPr>
        <p:spPr bwMode="gray">
          <a:xfrm>
            <a:off x="467999" y="324075"/>
            <a:ext cx="10620000" cy="1107996"/>
          </a:xfrm>
        </p:spPr>
        <p:txBody>
          <a:bodyPr anchor="t" anchorCtr="0">
            <a:noAutofit/>
          </a:bodyPr>
          <a:lstStyle>
            <a:lvl1pPr>
              <a:defRPr sz="3600">
                <a:solidFill>
                  <a:sysClr val="windowText" lastClr="000000"/>
                </a:solidFill>
                <a:latin typeface="+mj-lt"/>
              </a:defRPr>
            </a:lvl1pPr>
          </a:lstStyle>
          <a:p>
            <a:r>
              <a:rPr lang="en-US" sz="3600" dirty="0"/>
              <a:t>Alternate Presentation Title</a:t>
            </a:r>
            <a:br>
              <a:rPr lang="en-US" sz="3600" dirty="0"/>
            </a:br>
            <a:r>
              <a:rPr lang="en-US" sz="3600" dirty="0"/>
              <a:t>Breaks to Two Lines</a:t>
            </a:r>
            <a:endParaRPr lang="en-US" dirty="0"/>
          </a:p>
        </p:txBody>
      </p:sp>
      <p:sp>
        <p:nvSpPr>
          <p:cNvPr id="12" name="TextBox 11"/>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a:solidFill>
                  <a:schemeClr val="tx1"/>
                </a:solidFill>
                <a:ea typeface="Arial Unicode MS" pitchFamily="34" charset="-128"/>
                <a:cs typeface="Arial Unicode MS" pitchFamily="34" charset="-128"/>
              </a:rPr>
              <a:t>Use this title slide only with an</a:t>
            </a:r>
            <a:r>
              <a:rPr lang="en-US" sz="1800" kern="0" baseline="0" dirty="0">
                <a:solidFill>
                  <a:schemeClr val="tx1"/>
                </a:solidFill>
                <a:ea typeface="Arial Unicode MS" pitchFamily="34" charset="-128"/>
                <a:cs typeface="Arial Unicode MS" pitchFamily="34" charset="-128"/>
              </a:rPr>
              <a:t> image</a:t>
            </a:r>
            <a:endParaRPr lang="en-US" sz="1800" kern="0" dirty="0">
              <a:solidFill>
                <a:schemeClr val="tx1"/>
              </a:solidFill>
              <a:ea typeface="Arial Unicode MS" pitchFamily="34" charset="-128"/>
              <a:cs typeface="Arial Unicode MS" pitchFamily="34" charset="-128"/>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999" y="2115530"/>
            <a:ext cx="1477566" cy="288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7490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3" name="Rectangle 2"/>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 name="Rectangle 7"/>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0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33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4000" y="324075"/>
            <a:ext cx="11547324" cy="756175"/>
          </a:xfrm>
          <a:prstGeom prst="rect">
            <a:avLst/>
          </a:prstGeom>
        </p:spPr>
        <p:txBody>
          <a:bodyPr vert="horz" lIns="0" tIns="0" rIns="0" bIns="0" rtlCol="0" anchor="ctr" anchorCtr="0">
            <a:noAutofit/>
          </a:bodyPr>
          <a:lstStyle/>
          <a:p>
            <a:pPr algn="l" defTabSz="1088776" rtl="0" eaLnBrk="1" latinLnBrk="0" hangingPunct="1">
              <a:spcBef>
                <a:spcPct val="0"/>
              </a:spcBef>
              <a:buNone/>
            </a:pPr>
            <a:r>
              <a:rPr lang="en-US" sz="2900" b="1" kern="1200" noProof="0" dirty="0">
                <a:solidFill>
                  <a:schemeClr val="accent2"/>
                </a:solidFill>
                <a:latin typeface="+mj-lt"/>
                <a:ea typeface="+mj-ea"/>
                <a:cs typeface="+mj-cs"/>
              </a:rPr>
              <a:t>© 2017 SAP SE or an SAP affiliate company.</a:t>
            </a:r>
            <a:r>
              <a:rPr lang="en-US" sz="2900" b="1" kern="1200" baseline="0" noProof="0" dirty="0">
                <a:solidFill>
                  <a:schemeClr val="accent2"/>
                </a:solidFill>
                <a:latin typeface="+mj-lt"/>
                <a:ea typeface="+mj-ea"/>
                <a:cs typeface="+mj-cs"/>
              </a:rPr>
              <a:t> </a:t>
            </a:r>
            <a:r>
              <a:rPr lang="en-US" sz="2900" b="1" kern="1200" noProof="0" dirty="0">
                <a:solidFill>
                  <a:schemeClr val="accent2"/>
                </a:solidFill>
                <a:latin typeface="+mj-lt"/>
                <a:ea typeface="+mj-ea"/>
                <a:cs typeface="+mj-cs"/>
              </a:rPr>
              <a:t>All rights reserved.</a:t>
            </a:r>
          </a:p>
        </p:txBody>
      </p:sp>
      <p:sp>
        <p:nvSpPr>
          <p:cNvPr id="5" name="TextBox 4"/>
          <p:cNvSpPr txBox="1"/>
          <p:nvPr/>
        </p:nvSpPr>
        <p:spPr bwMode="gray">
          <a:xfrm>
            <a:off x="323999" y="1692000"/>
            <a:ext cx="11547325" cy="3539430"/>
          </a:xfrm>
          <a:prstGeom prst="rect">
            <a:avLst/>
          </a:prstGeom>
          <a:noFill/>
        </p:spPr>
        <p:txBody>
          <a:bodyPr wrap="square" lIns="0" tIns="0" rIns="0" bIns="0" rtlCol="0">
            <a:spAutoFit/>
          </a:bodyPr>
          <a:lstStyle/>
          <a:p>
            <a:r>
              <a:rPr lang="en-US" sz="12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2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Please see </a:t>
            </a:r>
            <a:r>
              <a:rPr lang="en-US" sz="12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2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2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2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2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SAP affiliate company products and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services are those that are set forth in the express warranty statements accompanying such products and services, if any. Nothing herein should be construed as constituting an additional warranty. </a:t>
            </a:r>
          </a:p>
          <a:p>
            <a:pPr>
              <a:spcBef>
                <a:spcPts val="1200"/>
              </a:spcBef>
            </a:pPr>
            <a:r>
              <a:rPr lang="en-US" sz="12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a:t>
            </a:r>
            <a:br>
              <a:rPr lang="en-US" sz="1200" kern="1200" dirty="0">
                <a:solidFill>
                  <a:schemeClr val="tx1"/>
                </a:solidFill>
                <a:latin typeface="Arial"/>
                <a:ea typeface="Arial Unicode MS" panose="020B0604020202020204" pitchFamily="34" charset="-128"/>
                <a:cs typeface="+mn-cs"/>
              </a:rPr>
            </a:br>
            <a:r>
              <a:rPr lang="en-US" sz="1200" kern="1200" dirty="0">
                <a:solidFill>
                  <a:schemeClr val="tx1"/>
                </a:solidFill>
                <a:latin typeface="Arial"/>
                <a:ea typeface="Arial Unicode MS" panose="020B0604020202020204" pitchFamily="34" charset="-128"/>
                <a:cs typeface="+mn-cs"/>
              </a:rPr>
              <a:t>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39577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4000" y="324075"/>
            <a:ext cx="11547324" cy="756175"/>
          </a:xfrm>
          <a:prstGeom prst="rect">
            <a:avLst/>
          </a:prstGeom>
        </p:spPr>
        <p:txBody>
          <a:bodyPr vert="horz" lIns="0" tIns="0" rIns="0" bIns="0" rtlCol="0" anchor="ctr" anchorCtr="0">
            <a:noAutofit/>
          </a:bodyPr>
          <a:lstStyle/>
          <a:p>
            <a:pPr marL="0" marR="0" indent="0" algn="l" defTabSz="1088776" rtl="0" eaLnBrk="1" fontAlgn="auto" latinLnBrk="0" hangingPunct="1">
              <a:lnSpc>
                <a:spcPct val="100000"/>
              </a:lnSpc>
              <a:spcBef>
                <a:spcPct val="0"/>
              </a:spcBef>
              <a:spcAft>
                <a:spcPts val="0"/>
              </a:spcAft>
              <a:buClrTx/>
              <a:buSzTx/>
              <a:buFontTx/>
              <a:buNone/>
              <a:tabLst/>
              <a:defRPr/>
            </a:pPr>
            <a:r>
              <a:rPr lang="de-DE" sz="2900" b="1" kern="1200" noProof="0" dirty="0">
                <a:solidFill>
                  <a:schemeClr val="accent2"/>
                </a:solidFill>
                <a:latin typeface="+mj-lt"/>
                <a:ea typeface="+mj-ea"/>
                <a:cs typeface="+mj-cs"/>
              </a:rPr>
              <a:t>© 2017 SAP SE oder ein SAP-Konzernunternehmen. </a:t>
            </a:r>
            <a:br>
              <a:rPr lang="de-DE" sz="2900" b="1" kern="1200" noProof="0" dirty="0">
                <a:solidFill>
                  <a:schemeClr val="accent2"/>
                </a:solidFill>
                <a:latin typeface="+mj-lt"/>
                <a:ea typeface="+mj-ea"/>
                <a:cs typeface="+mj-cs"/>
              </a:rPr>
            </a:br>
            <a:r>
              <a:rPr lang="de-DE" sz="2900" b="1" kern="1200" noProof="0" dirty="0">
                <a:solidFill>
                  <a:schemeClr val="accent2"/>
                </a:solidFill>
                <a:latin typeface="+mj-lt"/>
                <a:ea typeface="+mj-ea"/>
                <a:cs typeface="+mj-cs"/>
              </a:rPr>
              <a:t>Alle Rechte vorbehalten.</a:t>
            </a:r>
          </a:p>
        </p:txBody>
      </p:sp>
      <p:sp>
        <p:nvSpPr>
          <p:cNvPr id="8" name="TextBox 7"/>
          <p:cNvSpPr txBox="1"/>
          <p:nvPr/>
        </p:nvSpPr>
        <p:spPr bwMode="gray">
          <a:xfrm>
            <a:off x="323999" y="1692000"/>
            <a:ext cx="11547325" cy="4278094"/>
          </a:xfrm>
          <a:prstGeom prst="rect">
            <a:avLst/>
          </a:prstGeom>
          <a:noFill/>
        </p:spPr>
        <p:txBody>
          <a:bodyPr wrap="square" lIns="0" tIns="0" rIns="0" bIns="0" rtlCol="0">
            <a:spAutoFit/>
          </a:bodyPr>
          <a:lstStyle/>
          <a:p>
            <a:r>
              <a:rPr lang="de-DE" sz="12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 SAP-Konzernunternehmen nicht gestattet.</a:t>
            </a:r>
          </a:p>
          <a:p>
            <a:pPr>
              <a:spcBef>
                <a:spcPts val="1200"/>
              </a:spcBef>
            </a:pPr>
            <a:r>
              <a:rPr lang="de-DE" sz="12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br>
              <a:rPr lang="de-DE" sz="1200" kern="1200" noProof="0" dirty="0">
                <a:solidFill>
                  <a:schemeClr val="tx1"/>
                </a:solidFill>
                <a:effectLst/>
                <a:latin typeface="Arial"/>
                <a:ea typeface="+mn-ea"/>
                <a:cs typeface="+mn-cs"/>
              </a:rPr>
            </a:b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von einem SAP-Konzernunternehmen) in Deutschland und verschiedenen anderen Ländern weltweit.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Weitere Hinweise und Informationen zum Markenrecht finden Sie unter </a:t>
            </a:r>
            <a:r>
              <a:rPr lang="de-DE" sz="1200" kern="1200" noProof="0" dirty="0">
                <a:solidFill>
                  <a:schemeClr val="tx1"/>
                </a:solidFill>
                <a:effectLst/>
                <a:latin typeface="Arial"/>
                <a:ea typeface="+mn-ea"/>
                <a:cs typeface="+mn-cs"/>
                <a:hlinkClick r:id="rId2"/>
              </a:rPr>
              <a:t>http://global.sap.com/corporate-de/legal/copyright/index.epx</a:t>
            </a:r>
            <a:r>
              <a:rPr lang="de-DE" sz="1200" kern="1200" noProof="0" dirty="0">
                <a:solidFill>
                  <a:schemeClr val="tx1"/>
                </a:solidFill>
                <a:effectLst/>
                <a:latin typeface="Arial"/>
                <a:ea typeface="+mn-ea"/>
                <a:cs typeface="+mn-cs"/>
              </a:rPr>
              <a:t>.</a:t>
            </a:r>
          </a:p>
          <a:p>
            <a:pPr>
              <a:spcBef>
                <a:spcPts val="1200"/>
              </a:spcBef>
            </a:pPr>
            <a:r>
              <a:rPr lang="de-DE" sz="1200" kern="1200" noProof="0" dirty="0">
                <a:solidFill>
                  <a:schemeClr val="tx1"/>
                </a:solidFill>
                <a:effectLst/>
                <a:latin typeface="Arial"/>
                <a:ea typeface="+mn-ea"/>
                <a:cs typeface="+mn-cs"/>
              </a:rPr>
              <a:t>Die von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200" kern="1200" noProof="0" dirty="0">
                <a:solidFill>
                  <a:schemeClr val="tx1"/>
                </a:solidFill>
                <a:effectLst/>
                <a:latin typeface="Arial"/>
                <a:ea typeface="+mn-ea"/>
                <a:cs typeface="+mn-cs"/>
              </a:rPr>
              <a:t>Produkte können länderspezifische Unterschiede aufweisen.</a:t>
            </a:r>
          </a:p>
          <a:p>
            <a:pPr>
              <a:spcBef>
                <a:spcPts val="1200"/>
              </a:spcBef>
            </a:pPr>
            <a:r>
              <a:rPr lang="de-DE" sz="1200" kern="1200" noProof="0" dirty="0">
                <a:solidFill>
                  <a:schemeClr val="tx1"/>
                </a:solidFill>
                <a:effectLst/>
                <a:latin typeface="Arial"/>
                <a:ea typeface="+mn-ea"/>
                <a:cs typeface="+mn-cs"/>
              </a:rPr>
              <a:t>Die vorliegenden Unterlagen werden von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einem SAP-Konzernunternehmen bereitgestellt und dienen ausschließlich zu Informationszwecken.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 Konzernunternehmen übernehmen keinerlei Haftung oder Gewährleistung für Fehler oder Unvollständigkeiten in </a:t>
            </a:r>
            <a:r>
              <a:rPr lang="de-DE" sz="1200" kern="1200" baseline="0" noProof="0" dirty="0">
                <a:solidFill>
                  <a:schemeClr val="tx1"/>
                </a:solidFill>
                <a:effectLst/>
                <a:latin typeface="Arial"/>
                <a:ea typeface="+mn-ea"/>
                <a:cs typeface="+mn-cs"/>
              </a:rPr>
              <a:t> </a:t>
            </a:r>
            <a:r>
              <a:rPr lang="de-DE" sz="1200" kern="1200" noProof="0" dirty="0">
                <a:solidFill>
                  <a:schemeClr val="tx1"/>
                </a:solidFill>
                <a:effectLst/>
                <a:latin typeface="Arial"/>
                <a:ea typeface="+mn-ea"/>
                <a:cs typeface="+mn-cs"/>
              </a:rPr>
              <a:t>dieser Publikation.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200" kern="1200" noProof="0" dirty="0">
                <a:solidFill>
                  <a:schemeClr val="tx1"/>
                </a:solidFill>
                <a:effectLst/>
                <a:latin typeface="Arial"/>
                <a:ea typeface="+mn-ea"/>
                <a:cs typeface="+mn-cs"/>
              </a:rPr>
              <a:t>Insbesondere sind die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Strategie und etwaige künftige Entwicklungen, Produkte und/oder Plattformen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ihrer Konzernunternehmen können von der </a:t>
            </a:r>
            <a:r>
              <a:rPr lang="en-US" sz="1200" kern="1200" dirty="0">
                <a:solidFill>
                  <a:schemeClr val="tx1"/>
                </a:solidFill>
                <a:latin typeface="Arial"/>
                <a:ea typeface="Arial Unicode MS" panose="020B0604020202020204" pitchFamily="34" charset="-128"/>
                <a:cs typeface="+mn-cs"/>
              </a:rPr>
              <a:t>SAP SE </a:t>
            </a:r>
            <a:r>
              <a:rPr lang="de-DE" sz="1200" kern="1200" noProof="0" dirty="0">
                <a:solidFill>
                  <a:schemeClr val="tx1"/>
                </a:solidFill>
                <a:effectLst/>
                <a:latin typeface="Arial"/>
                <a:ea typeface="+mn-ea"/>
                <a:cs typeface="+mn-cs"/>
              </a:rPr>
              <a:t>oder ihren Konzernunternehmen jederzeit und ohne Angabe von Gründen unangekündigt geändert werden.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Die vorausschauenden Aussagen geben die Sicht zu dem Zeitpunkt wieder, 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32008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99" y="324075"/>
            <a:ext cx="10620000" cy="923330"/>
          </a:xfrm>
        </p:spPr>
        <p:txBody>
          <a:bodyPr anchor="t" anchorCtr="0">
            <a:noAutofit/>
          </a:bodyPr>
          <a:lstStyle>
            <a:lvl1pPr>
              <a:defRPr sz="60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10620000" cy="276999"/>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sz="1800" dirty="0"/>
              <a:t>Speaker’s Name, SAP / Month 00, 2016</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7829706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10620000" cy="276999"/>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sz="1800" dirty="0"/>
              <a:t>Speaker’s Name, SAP / Month 00, 2016</a:t>
            </a:r>
          </a:p>
        </p:txBody>
      </p:sp>
      <p:sp>
        <p:nvSpPr>
          <p:cNvPr id="9" name="Title 1"/>
          <p:cNvSpPr>
            <a:spLocks noGrp="1"/>
          </p:cNvSpPr>
          <p:nvPr>
            <p:ph type="ctrTitle" hasCustomPrompt="1"/>
          </p:nvPr>
        </p:nvSpPr>
        <p:spPr bwMode="gray">
          <a:xfrm>
            <a:off x="323999" y="324075"/>
            <a:ext cx="10620000" cy="1107996"/>
          </a:xfrm>
        </p:spPr>
        <p:txBody>
          <a:bodyPr anchor="t" anchorCtr="0">
            <a:noAutofit/>
          </a:bodyPr>
          <a:lstStyle>
            <a:lvl1pPr>
              <a:defRPr sz="3600">
                <a:solidFill>
                  <a:sysClr val="windowText" lastClr="000000"/>
                </a:solidFill>
                <a:latin typeface="+mj-lt"/>
              </a:defRPr>
            </a:lvl1pPr>
          </a:lstStyle>
          <a:p>
            <a:r>
              <a:rPr lang="en-US" sz="3600" dirty="0"/>
              <a:t>Alternate Presentation Title</a:t>
            </a:r>
            <a:br>
              <a:rPr lang="en-US" sz="3600" dirty="0"/>
            </a:br>
            <a:r>
              <a:rPr lang="en-US" sz="3600" dirty="0"/>
              <a:t>Breaks to Two Lines</a:t>
            </a:r>
            <a:endParaRPr lang="en-US"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242009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a:t>Subtitle if needed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22283226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a:t>Divider page</a:t>
            </a:r>
          </a:p>
        </p:txBody>
      </p:sp>
      <p:sp>
        <p:nvSpPr>
          <p:cNvPr id="12" name="Rectangle 11"/>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94418802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7200000" cy="923330"/>
          </a:xfrm>
        </p:spPr>
        <p:txBody>
          <a:bodyPr anchor="t" anchorCtr="0">
            <a:noAutofit/>
          </a:bodyPr>
          <a:lstStyle>
            <a:lvl1pPr>
              <a:defRPr sz="6000">
                <a:solidFill>
                  <a:schemeClr val="tx1"/>
                </a:solidFill>
                <a:latin typeface="+mj-lt"/>
              </a:defRPr>
            </a:lvl1pPr>
          </a:lstStyle>
          <a:p>
            <a:r>
              <a:rPr lang="en-US" dirty="0"/>
              <a:t>Thank you</a:t>
            </a:r>
          </a:p>
        </p:txBody>
      </p:sp>
      <p:sp>
        <p:nvSpPr>
          <p:cNvPr id="93" name="Text Placeholder 92"/>
          <p:cNvSpPr>
            <a:spLocks noGrp="1"/>
          </p:cNvSpPr>
          <p:nvPr>
            <p:ph type="body" sz="quarter" idx="10" hasCustomPrompt="1"/>
          </p:nvPr>
        </p:nvSpPr>
        <p:spPr>
          <a:xfrm>
            <a:off x="9000000" y="2016000"/>
            <a:ext cx="2880000" cy="3292098"/>
          </a:xfrm>
        </p:spPr>
        <p:txBody>
          <a:bodyPr anchor="t" anchorCtr="0">
            <a:noAutofit/>
          </a:bodyPr>
          <a:lstStyle>
            <a:lvl1pPr>
              <a:spcBef>
                <a:spcPts val="0"/>
              </a:spcBef>
              <a:defRPr sz="16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sp>
        <p:nvSpPr>
          <p:cNvPr id="7" name="Rectangle 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04744678"/>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orient="horz" pos="129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392"/>
            <a:ext cx="11545200" cy="3832705"/>
          </a:xfrm>
        </p:spPr>
        <p:txBody>
          <a:bodyPr>
            <a:noAutofit/>
          </a:bodyPr>
          <a:lstStyle>
            <a:lvl1pPr marL="0" marR="0" indent="0" algn="l" defTabSz="1088776" rtl="0" eaLnBrk="1" fontAlgn="auto" latinLnBrk="0" hangingPunct="1">
              <a:lnSpc>
                <a:spcPct val="100000"/>
              </a:lnSpc>
              <a:spcBef>
                <a:spcPts val="24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a:p>
            <a:pPr lvl="2"/>
            <a:r>
              <a:rPr lang="en-US" dirty="0"/>
              <a:t>Third Level</a:t>
            </a:r>
          </a:p>
          <a:p>
            <a:pPr lvl="3"/>
            <a:r>
              <a:rPr lang="en-US" dirty="0"/>
              <a:t>Fourth Level</a:t>
            </a:r>
          </a:p>
          <a:p>
            <a:endParaRPr lang="en-US" dirty="0"/>
          </a:p>
        </p:txBody>
      </p:sp>
    </p:spTree>
    <p:extLst>
      <p:ext uri="{BB962C8B-B14F-4D97-AF65-F5344CB8AC3E}">
        <p14:creationId xmlns:p14="http://schemas.microsoft.com/office/powerpoint/2010/main" val="268060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06015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userDrawn="1"/>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TextBox 9"/>
          <p:cNvSpPr txBox="1"/>
          <p:nvPr userDrawn="1"/>
        </p:nvSpPr>
        <p:spPr bwMode="black">
          <a:xfrm>
            <a:off x="324000" y="6630039"/>
            <a:ext cx="3401577" cy="138499"/>
          </a:xfrm>
          <a:prstGeom prst="rect">
            <a:avLst/>
          </a:prstGeom>
          <a:noFill/>
        </p:spPr>
        <p:txBody>
          <a:bodyPr wrap="none" lIns="85730" tIns="0" rIns="0" bIns="0" rtlCol="0">
            <a:spAutoFit/>
          </a:bodyPr>
          <a:lstStyle/>
          <a:p>
            <a:pPr marL="133200" indent="-133200" algn="l">
              <a:buClr>
                <a:schemeClr val="bg1"/>
              </a:buClr>
              <a:buFont typeface="Arial" pitchFamily="34" charset="0"/>
              <a:buChar char="©"/>
              <a:tabLst/>
            </a:pPr>
            <a:r>
              <a:rPr lang="en-US" sz="900" noProof="0" dirty="0">
                <a:solidFill>
                  <a:schemeClr val="bg1"/>
                </a:solidFill>
              </a:rPr>
              <a:t>2017 SAP SE or an SAP affiliate company. All rights reserved.</a:t>
            </a:r>
          </a:p>
        </p:txBody>
      </p:sp>
      <p:sp>
        <p:nvSpPr>
          <p:cNvPr id="34" name="TextBox 33"/>
          <p:cNvSpPr txBox="1"/>
          <p:nvPr userDrawn="1"/>
        </p:nvSpPr>
        <p:spPr bwMode="black">
          <a:xfrm>
            <a:off x="11640519" y="6630039"/>
            <a:ext cx="227631" cy="138499"/>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900" baseline="0" noProof="0" smtClean="0">
                <a:solidFill>
                  <a:schemeClr val="bg1"/>
                </a:solidFill>
              </a:rPr>
              <a:pPr marL="111525" indent="-111525"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10718800" y="6623893"/>
            <a:ext cx="500137" cy="138499"/>
          </a:xfrm>
          <a:prstGeom prst="rect">
            <a:avLst/>
          </a:prstGeom>
          <a:noFill/>
        </p:spPr>
        <p:txBody>
          <a:bodyPr vert="horz" wrap="non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38364004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8" r:id="rId9"/>
    <p:sldLayoutId id="2147483749" r:id="rId10"/>
    <p:sldLayoutId id="2147483750" r:id="rId11"/>
    <p:sldLayoutId id="2147483751" r:id="rId12"/>
    <p:sldLayoutId id="2147483752" r:id="rId13"/>
    <p:sldLayoutId id="2147483753" r:id="rId14"/>
    <p:sldLayoutId id="2147483754" r:id="rId15"/>
    <p:sldLayoutId id="2147483747" r:id="rId16"/>
    <p:sldLayoutId id="2147483755" r:id="rId17"/>
    <p:sldLayoutId id="2147483756" r:id="rId18"/>
    <p:sldLayoutId id="2147483757" r:id="rId19"/>
    <p:sldLayoutId id="2147483758" r:id="rId20"/>
    <p:sldLayoutId id="2147483759" r:id="rId21"/>
    <p:sldLayoutId id="2147483760" r:id="rId22"/>
    <p:sldLayoutId id="2147483761" r:id="rId23"/>
  </p:sldLayoutIdLst>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 y="0"/>
            <a:ext cx="12195174" cy="6859588"/>
          </a:xfrm>
          <a:prstGeom prst="rect">
            <a:avLst/>
          </a:prstGeom>
        </p:spPr>
      </p:pic>
      <p:sp>
        <p:nvSpPr>
          <p:cNvPr id="9" name="Rectangle 8"/>
          <p:cNvSpPr/>
          <p:nvPr/>
        </p:nvSpPr>
        <p:spPr bwMode="gray">
          <a:xfrm>
            <a:off x="324000" y="0"/>
            <a:ext cx="11545200" cy="252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 name="Rectangle 10"/>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 name="Title 1"/>
          <p:cNvSpPr>
            <a:spLocks noGrp="1"/>
          </p:cNvSpPr>
          <p:nvPr>
            <p:ph type="ctrTitle"/>
          </p:nvPr>
        </p:nvSpPr>
        <p:spPr/>
        <p:txBody>
          <a:bodyPr/>
          <a:lstStyle/>
          <a:p>
            <a:r>
              <a:rPr lang="en-SG" dirty="0"/>
              <a:t>Light Enablement Functional Training</a:t>
            </a:r>
            <a:br>
              <a:rPr lang="en-SG" dirty="0"/>
            </a:br>
            <a:r>
              <a:rPr lang="en-SG" sz="2400" b="0" dirty="0"/>
              <a:t>SAP Ariba</a:t>
            </a:r>
            <a:endParaRPr lang="en-US" sz="4400" dirty="0">
              <a:solidFill>
                <a:srgbClr val="FF0000"/>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99" y="2115530"/>
            <a:ext cx="1477566" cy="288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3670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gray">
          <a:xfrm>
            <a:off x="308344" y="217525"/>
            <a:ext cx="11237544" cy="590550"/>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a:t>Notification routing and setup</a:t>
            </a:r>
          </a:p>
        </p:txBody>
      </p:sp>
      <p:sp>
        <p:nvSpPr>
          <p:cNvPr id="3" name="Text Placeholder 3"/>
          <p:cNvSpPr txBox="1">
            <a:spLocks/>
          </p:cNvSpPr>
          <p:nvPr/>
        </p:nvSpPr>
        <p:spPr>
          <a:xfrm>
            <a:off x="308343" y="1224558"/>
            <a:ext cx="5606364" cy="4393017"/>
          </a:xfrm>
          <a:prstGeom prst="rect">
            <a:avLst/>
          </a:prstGeom>
        </p:spPr>
        <p:txBody>
          <a:bodyPr>
            <a:normAutofit/>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Unregistered account</a:t>
            </a:r>
          </a:p>
          <a:p>
            <a:pPr marL="342900" lvl="1" indent="-342900">
              <a:buFont typeface="Arial" panose="020B0604020202020204" pitchFamily="34" charset="0"/>
              <a:buChar char="•"/>
            </a:pPr>
            <a:r>
              <a:rPr lang="en-US" dirty="0"/>
              <a:t>The latest email in the trigger document (in correspondent cXML section) will be used to route the document </a:t>
            </a:r>
          </a:p>
          <a:p>
            <a:r>
              <a:rPr lang="en-US" dirty="0"/>
              <a:t>Registered account</a:t>
            </a:r>
          </a:p>
          <a:p>
            <a:pPr marL="522900" lvl="2" indent="-342900">
              <a:buFont typeface="Arial" panose="020B0604020202020204" pitchFamily="34" charset="0"/>
              <a:buChar char="•"/>
            </a:pPr>
            <a:r>
              <a:rPr lang="en-US" dirty="0">
                <a:sym typeface="Wingdings" panose="05000000000000000000" pitchFamily="2" charset="2"/>
              </a:rPr>
              <a:t>Defaulted to account admin email </a:t>
            </a:r>
          </a:p>
          <a:p>
            <a:pPr marL="522900" lvl="2" indent="-342900">
              <a:buFont typeface="Arial" panose="020B0604020202020204" pitchFamily="34" charset="0"/>
              <a:buChar char="•"/>
            </a:pPr>
            <a:r>
              <a:rPr lang="en-US" dirty="0">
                <a:sym typeface="Wingdings" panose="05000000000000000000" pitchFamily="2" charset="2"/>
              </a:rPr>
              <a:t>Selected notification will be activated </a:t>
            </a:r>
          </a:p>
          <a:p>
            <a:pPr marL="702900" lvl="3" indent="-342900">
              <a:buFont typeface="Arial" panose="020B0604020202020204" pitchFamily="34" charset="0"/>
              <a:buChar char="•"/>
            </a:pPr>
            <a:r>
              <a:rPr lang="en-US" dirty="0">
                <a:sym typeface="Wingdings" panose="05000000000000000000" pitchFamily="2" charset="2"/>
              </a:rPr>
              <a:t>Orders failed</a:t>
            </a:r>
          </a:p>
          <a:p>
            <a:pPr marL="702900" lvl="3" indent="-342900">
              <a:buFont typeface="Arial" panose="020B0604020202020204" pitchFamily="34" charset="0"/>
              <a:buChar char="•"/>
            </a:pPr>
            <a:r>
              <a:rPr lang="en-US" dirty="0">
                <a:sym typeface="Wingdings" panose="05000000000000000000" pitchFamily="2" charset="2"/>
              </a:rPr>
              <a:t>Service Sheet</a:t>
            </a:r>
          </a:p>
          <a:p>
            <a:pPr marL="702900" lvl="3" indent="-342900">
              <a:buFont typeface="Arial" panose="020B0604020202020204" pitchFamily="34" charset="0"/>
              <a:buChar char="•"/>
            </a:pPr>
            <a:r>
              <a:rPr lang="en-US" dirty="0">
                <a:sym typeface="Wingdings" panose="05000000000000000000" pitchFamily="2" charset="2"/>
              </a:rPr>
              <a:t>Invoice status updates</a:t>
            </a:r>
          </a:p>
          <a:p>
            <a:pPr marL="702900" lvl="3" indent="-342900">
              <a:buFont typeface="Arial" panose="020B0604020202020204" pitchFamily="34" charset="0"/>
              <a:buChar char="•"/>
            </a:pPr>
            <a:r>
              <a:rPr lang="en-US" dirty="0">
                <a:sym typeface="Wingdings" panose="05000000000000000000" pitchFamily="2" charset="2"/>
              </a:rPr>
              <a:t>Early Payments</a:t>
            </a:r>
          </a:p>
          <a:p>
            <a:pPr marL="702900" lvl="3" indent="-342900">
              <a:buFont typeface="Arial" panose="020B0604020202020204" pitchFamily="34" charset="0"/>
              <a:buChar char="•"/>
            </a:pPr>
            <a:r>
              <a:rPr lang="en-US" dirty="0">
                <a:sym typeface="Wingdings" panose="05000000000000000000" pitchFamily="2" charset="2"/>
              </a:rPr>
              <a:t>Remittance Advice</a:t>
            </a:r>
            <a:endParaRPr lang="en-US" dirty="0"/>
          </a:p>
        </p:txBody>
      </p:sp>
      <p:pic>
        <p:nvPicPr>
          <p:cNvPr id="4" name="Picture 3"/>
          <p:cNvPicPr>
            <a:picLocks noChangeAspect="1"/>
          </p:cNvPicPr>
          <p:nvPr/>
        </p:nvPicPr>
        <p:blipFill rotWithShape="1">
          <a:blip r:embed="rId2"/>
          <a:srcRect b="6729"/>
          <a:stretch/>
        </p:blipFill>
        <p:spPr>
          <a:xfrm>
            <a:off x="7304595" y="217524"/>
            <a:ext cx="4533910" cy="6205787"/>
          </a:xfrm>
          <a:prstGeom prst="rect">
            <a:avLst/>
          </a:prstGeom>
        </p:spPr>
      </p:pic>
    </p:spTree>
    <p:extLst>
      <p:ext uri="{BB962C8B-B14F-4D97-AF65-F5344CB8AC3E}">
        <p14:creationId xmlns:p14="http://schemas.microsoft.com/office/powerpoint/2010/main" val="177360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1544534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71516"/>
          <a:stretch/>
        </p:blipFill>
        <p:spPr>
          <a:xfrm>
            <a:off x="265539" y="1190490"/>
            <a:ext cx="4490991" cy="2824520"/>
          </a:xfrm>
          <a:prstGeom prst="rect">
            <a:avLst/>
          </a:prstGeom>
        </p:spPr>
      </p:pic>
      <p:sp>
        <p:nvSpPr>
          <p:cNvPr id="2" name="Title 1"/>
          <p:cNvSpPr txBox="1">
            <a:spLocks/>
          </p:cNvSpPr>
          <p:nvPr/>
        </p:nvSpPr>
        <p:spPr bwMode="gray">
          <a:xfrm>
            <a:off x="308511" y="217617"/>
            <a:ext cx="11237219" cy="590533"/>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a:t>Sign-up to Light Account from IE – Order </a:t>
            </a:r>
          </a:p>
        </p:txBody>
      </p:sp>
      <p:sp>
        <p:nvSpPr>
          <p:cNvPr id="7" name="Rectangle 6"/>
          <p:cNvSpPr/>
          <p:nvPr/>
        </p:nvSpPr>
        <p:spPr bwMode="gray">
          <a:xfrm>
            <a:off x="1850123" y="2916737"/>
            <a:ext cx="1280199" cy="326319"/>
          </a:xfrm>
          <a:prstGeom prst="rect">
            <a:avLst/>
          </a:prstGeom>
          <a:solidFill>
            <a:schemeClr val="tx2"/>
          </a:solidFill>
          <a:ln w="28575" algn="ctr">
            <a:solidFill>
              <a:srgbClr val="D4652D"/>
            </a:solidFill>
            <a:miter lim="800000"/>
            <a:headEnd/>
            <a:tailEnd/>
          </a:ln>
        </p:spPr>
        <p:txBody>
          <a:bodyPr wrap="square" lIns="18292" tIns="54877" rIns="18292" bIns="54877" rtlCol="0" anchor="ctr">
            <a:spAutoFit/>
          </a:bodyPr>
          <a:lstStyle/>
          <a:p>
            <a:pPr algn="ctr" defTabSz="1088667" fontAlgn="base">
              <a:spcBef>
                <a:spcPct val="50000"/>
              </a:spcBef>
              <a:spcAft>
                <a:spcPct val="0"/>
              </a:spcAft>
              <a:buClr>
                <a:srgbClr val="F0AB00"/>
              </a:buClr>
              <a:buSzPct val="80000"/>
            </a:pPr>
            <a:r>
              <a:rPr lang="en-US" sz="1400" kern="0" dirty="0">
                <a:solidFill>
                  <a:schemeClr val="bg1"/>
                </a:solidFill>
                <a:ea typeface="Arial Unicode MS" pitchFamily="34" charset="-128"/>
                <a:cs typeface="Arial Unicode MS" pitchFamily="34" charset="-128"/>
              </a:rPr>
              <a:t>Process order</a:t>
            </a:r>
          </a:p>
        </p:txBody>
      </p:sp>
      <p:cxnSp>
        <p:nvCxnSpPr>
          <p:cNvPr id="9" name="Elbow Connector 8"/>
          <p:cNvCxnSpPr>
            <a:stCxn id="7" idx="0"/>
            <a:endCxn id="6" idx="1"/>
          </p:cNvCxnSpPr>
          <p:nvPr/>
        </p:nvCxnSpPr>
        <p:spPr>
          <a:xfrm rot="5400000" flipH="1" flipV="1">
            <a:off x="3205655" y="792901"/>
            <a:ext cx="1408404" cy="2839268"/>
          </a:xfrm>
          <a:prstGeom prst="bentConnector2">
            <a:avLst/>
          </a:prstGeom>
          <a:ln w="28575">
            <a:solidFill>
              <a:srgbClr val="D4652D"/>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5329491" y="784178"/>
            <a:ext cx="2834596" cy="1448310"/>
          </a:xfrm>
          <a:prstGeom prst="rect">
            <a:avLst/>
          </a:prstGeom>
          <a:ln>
            <a:noFill/>
          </a:ln>
          <a:effectLst>
            <a:outerShdw blurRad="190500" algn="tl" rotWithShape="0">
              <a:srgbClr val="000000">
                <a:alpha val="70000"/>
              </a:srgbClr>
            </a:outerShdw>
          </a:effectLst>
        </p:spPr>
      </p:pic>
      <p:sp>
        <p:nvSpPr>
          <p:cNvPr id="12" name="Rectangle 11"/>
          <p:cNvSpPr/>
          <p:nvPr/>
        </p:nvSpPr>
        <p:spPr bwMode="gray">
          <a:xfrm>
            <a:off x="6349671" y="995082"/>
            <a:ext cx="772686" cy="326319"/>
          </a:xfrm>
          <a:prstGeom prst="rect">
            <a:avLst/>
          </a:prstGeom>
          <a:solidFill>
            <a:schemeClr val="tx2"/>
          </a:solidFill>
          <a:ln w="28575" algn="ctr">
            <a:solidFill>
              <a:srgbClr val="D4652D"/>
            </a:solidFill>
            <a:miter lim="800000"/>
            <a:headEnd/>
            <a:tailEnd/>
          </a:ln>
        </p:spPr>
        <p:txBody>
          <a:bodyPr wrap="square" lIns="18292" tIns="54877" rIns="18292" bIns="54877" rtlCol="0" anchor="ctr">
            <a:spAutoFit/>
          </a:bodyPr>
          <a:lstStyle/>
          <a:p>
            <a:pPr algn="ctr" defTabSz="1088667" fontAlgn="base">
              <a:spcBef>
                <a:spcPct val="50000"/>
              </a:spcBef>
              <a:spcAft>
                <a:spcPct val="0"/>
              </a:spcAft>
              <a:buClr>
                <a:srgbClr val="F0AB00"/>
              </a:buClr>
              <a:buSzPct val="80000"/>
            </a:pPr>
            <a:r>
              <a:rPr lang="en-US" sz="1400" kern="0" dirty="0">
                <a:solidFill>
                  <a:schemeClr val="bg1"/>
                </a:solidFill>
                <a:ea typeface="Arial Unicode MS" pitchFamily="34" charset="-128"/>
                <a:cs typeface="Arial Unicode MS" pitchFamily="34" charset="-128"/>
              </a:rPr>
              <a:t>Sign up</a:t>
            </a:r>
          </a:p>
        </p:txBody>
      </p:sp>
      <p:pic>
        <p:nvPicPr>
          <p:cNvPr id="22" name="Picture 21"/>
          <p:cNvPicPr>
            <a:picLocks noChangeAspect="1"/>
          </p:cNvPicPr>
          <p:nvPr/>
        </p:nvPicPr>
        <p:blipFill>
          <a:blip r:embed="rId5"/>
          <a:stretch>
            <a:fillRect/>
          </a:stretch>
        </p:blipFill>
        <p:spPr>
          <a:xfrm>
            <a:off x="5176862" y="2621732"/>
            <a:ext cx="3043787" cy="3699713"/>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6"/>
          <a:stretch>
            <a:fillRect/>
          </a:stretch>
        </p:blipFill>
        <p:spPr>
          <a:xfrm>
            <a:off x="5183187" y="2623467"/>
            <a:ext cx="3105654" cy="3699713"/>
          </a:xfrm>
          <a:prstGeom prst="rect">
            <a:avLst/>
          </a:prstGeom>
          <a:ln>
            <a:noFill/>
          </a:ln>
          <a:effectLst>
            <a:outerShdw blurRad="190500" algn="tl" rotWithShape="0">
              <a:srgbClr val="000000">
                <a:alpha val="70000"/>
              </a:srgbClr>
            </a:outerShdw>
          </a:effectLst>
        </p:spPr>
      </p:pic>
      <p:cxnSp>
        <p:nvCxnSpPr>
          <p:cNvPr id="15" name="Elbow Connector 14"/>
          <p:cNvCxnSpPr>
            <a:stCxn id="12" idx="2"/>
            <a:endCxn id="14" idx="0"/>
          </p:cNvCxnSpPr>
          <p:nvPr/>
        </p:nvCxnSpPr>
        <p:spPr>
          <a:xfrm rot="5400000">
            <a:off x="6147554" y="1909861"/>
            <a:ext cx="1176920" cy="12700"/>
          </a:xfrm>
          <a:prstGeom prst="bentConnector3">
            <a:avLst>
              <a:gd name="adj1" fmla="val 50000"/>
            </a:avLst>
          </a:prstGeom>
          <a:ln w="28575">
            <a:solidFill>
              <a:srgbClr val="D4652D"/>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7"/>
          <a:srcRect r="41141"/>
          <a:stretch/>
        </p:blipFill>
        <p:spPr>
          <a:xfrm>
            <a:off x="8987045" y="2509771"/>
            <a:ext cx="2971113" cy="3401819"/>
          </a:xfrm>
          <a:prstGeom prst="rect">
            <a:avLst/>
          </a:prstGeom>
          <a:ln>
            <a:noFill/>
          </a:ln>
          <a:effectLst>
            <a:outerShdw blurRad="190500" algn="tl" rotWithShape="0">
              <a:srgbClr val="000000">
                <a:alpha val="70000"/>
              </a:srgbClr>
            </a:outerShdw>
          </a:effectLst>
        </p:spPr>
      </p:pic>
      <p:sp>
        <p:nvSpPr>
          <p:cNvPr id="17" name="Rectangle 16"/>
          <p:cNvSpPr/>
          <p:nvPr/>
        </p:nvSpPr>
        <p:spPr bwMode="gray">
          <a:xfrm>
            <a:off x="7450147" y="5996861"/>
            <a:ext cx="791798" cy="326319"/>
          </a:xfrm>
          <a:prstGeom prst="rect">
            <a:avLst/>
          </a:prstGeom>
          <a:solidFill>
            <a:schemeClr val="tx2"/>
          </a:solidFill>
          <a:ln w="28575" algn="ctr">
            <a:solidFill>
              <a:srgbClr val="D4652D"/>
            </a:solidFill>
            <a:miter lim="800000"/>
            <a:headEnd/>
            <a:tailEnd/>
          </a:ln>
        </p:spPr>
        <p:txBody>
          <a:bodyPr wrap="square" lIns="18292" tIns="54877" rIns="18292" bIns="54877" rtlCol="0" anchor="ctr">
            <a:spAutoFit/>
          </a:bodyPr>
          <a:lstStyle/>
          <a:p>
            <a:pPr algn="ctr" defTabSz="1088667" fontAlgn="base">
              <a:spcBef>
                <a:spcPct val="50000"/>
              </a:spcBef>
              <a:spcAft>
                <a:spcPct val="0"/>
              </a:spcAft>
              <a:buClr>
                <a:srgbClr val="F0AB00"/>
              </a:buClr>
              <a:buSzPct val="80000"/>
            </a:pPr>
            <a:r>
              <a:rPr lang="en-US" sz="1400" kern="0" dirty="0">
                <a:solidFill>
                  <a:schemeClr val="bg1"/>
                </a:solidFill>
                <a:ea typeface="Arial Unicode MS" pitchFamily="34" charset="-128"/>
                <a:cs typeface="Arial Unicode MS" pitchFamily="34" charset="-128"/>
              </a:rPr>
              <a:t>Register</a:t>
            </a:r>
          </a:p>
        </p:txBody>
      </p:sp>
      <p:cxnSp>
        <p:nvCxnSpPr>
          <p:cNvPr id="18" name="Elbow Connector 17"/>
          <p:cNvCxnSpPr>
            <a:stCxn id="17" idx="3"/>
            <a:endCxn id="26" idx="1"/>
          </p:cNvCxnSpPr>
          <p:nvPr/>
        </p:nvCxnSpPr>
        <p:spPr>
          <a:xfrm flipV="1">
            <a:off x="8241945" y="2818095"/>
            <a:ext cx="834168" cy="3341926"/>
          </a:xfrm>
          <a:prstGeom prst="bentConnector3">
            <a:avLst>
              <a:gd name="adj1" fmla="val 50000"/>
            </a:avLst>
          </a:prstGeom>
          <a:ln w="28575">
            <a:solidFill>
              <a:srgbClr val="D4652D"/>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gray">
          <a:xfrm>
            <a:off x="9076113" y="2717329"/>
            <a:ext cx="2069429" cy="201532"/>
          </a:xfrm>
          <a:prstGeom prst="rect">
            <a:avLst/>
          </a:prstGeom>
          <a:noFill/>
          <a:ln w="28575" algn="ctr">
            <a:solidFill>
              <a:schemeClr val="accent5">
                <a:lumMod val="75000"/>
              </a:schemeClr>
            </a:solidFill>
            <a:miter lim="800000"/>
            <a:headEnd/>
            <a:tailEnd/>
          </a:ln>
        </p:spPr>
        <p:txBody>
          <a:bodyPr lIns="89998" tIns="71998" rIns="89998" bIns="71998" rtlCol="0" anchor="ctr"/>
          <a:lstStyle/>
          <a:p>
            <a:pPr algn="ctr" defTabSz="914309"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p:txBody>
      </p:sp>
      <p:sp>
        <p:nvSpPr>
          <p:cNvPr id="19" name="Text Box 204"/>
          <p:cNvSpPr txBox="1">
            <a:spLocks noChangeArrowheads="1"/>
          </p:cNvSpPr>
          <p:nvPr/>
        </p:nvSpPr>
        <p:spPr bwMode="auto">
          <a:xfrm>
            <a:off x="9271025" y="6570819"/>
            <a:ext cx="1173719" cy="261610"/>
          </a:xfrm>
          <a:prstGeom prst="rect">
            <a:avLst/>
          </a:prstGeom>
          <a:solidFill>
            <a:schemeClr val="bg1"/>
          </a:solidFill>
          <a:ln>
            <a:solidFill>
              <a:srgbClr val="FF0000"/>
            </a:solid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de-DE" sz="1100" dirty="0">
                <a:solidFill>
                  <a:srgbClr val="FF0000"/>
                </a:solidFill>
              </a:rPr>
              <a:t>See slide Notes</a:t>
            </a:r>
          </a:p>
        </p:txBody>
      </p:sp>
      <p:pic>
        <p:nvPicPr>
          <p:cNvPr id="3" name="Picture 2"/>
          <p:cNvPicPr>
            <a:picLocks noChangeAspect="1"/>
          </p:cNvPicPr>
          <p:nvPr/>
        </p:nvPicPr>
        <p:blipFill rotWithShape="1">
          <a:blip r:embed="rId3"/>
          <a:srcRect t="59402" b="20076"/>
          <a:stretch/>
        </p:blipFill>
        <p:spPr>
          <a:xfrm>
            <a:off x="281016" y="4210680"/>
            <a:ext cx="4460035" cy="2020918"/>
          </a:xfrm>
          <a:prstGeom prst="rect">
            <a:avLst/>
          </a:prstGeom>
        </p:spPr>
      </p:pic>
      <p:sp>
        <p:nvSpPr>
          <p:cNvPr id="25" name="Rectangle 24"/>
          <p:cNvSpPr/>
          <p:nvPr/>
        </p:nvSpPr>
        <p:spPr bwMode="gray">
          <a:xfrm>
            <a:off x="5594275" y="3082019"/>
            <a:ext cx="1161768" cy="988458"/>
          </a:xfrm>
          <a:prstGeom prst="rect">
            <a:avLst/>
          </a:prstGeom>
          <a:noFill/>
          <a:ln w="28575" algn="ctr">
            <a:solidFill>
              <a:schemeClr val="accent5">
                <a:lumMod val="75000"/>
              </a:schemeClr>
            </a:solidFill>
            <a:miter lim="800000"/>
            <a:headEnd/>
            <a:tailEnd/>
          </a:ln>
        </p:spPr>
        <p:txBody>
          <a:bodyPr lIns="89998" tIns="71998" rIns="89998" bIns="71998" rtlCol="0" anchor="ctr"/>
          <a:lstStyle/>
          <a:p>
            <a:pPr algn="ctr" defTabSz="914309"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p:txBody>
      </p:sp>
      <p:sp>
        <p:nvSpPr>
          <p:cNvPr id="27" name="Rectangle 26"/>
          <p:cNvSpPr/>
          <p:nvPr/>
        </p:nvSpPr>
        <p:spPr bwMode="gray">
          <a:xfrm>
            <a:off x="5580595" y="4316856"/>
            <a:ext cx="1189855" cy="988458"/>
          </a:xfrm>
          <a:prstGeom prst="rect">
            <a:avLst/>
          </a:prstGeom>
          <a:noFill/>
          <a:ln w="28575" algn="ctr">
            <a:solidFill>
              <a:schemeClr val="accent5">
                <a:lumMod val="75000"/>
              </a:schemeClr>
            </a:solidFill>
            <a:miter lim="800000"/>
            <a:headEnd/>
            <a:tailEnd/>
          </a:ln>
        </p:spPr>
        <p:txBody>
          <a:bodyPr lIns="89998" tIns="71998" rIns="89998" bIns="71998" rtlCol="0" anchor="ctr"/>
          <a:lstStyle/>
          <a:p>
            <a:pPr algn="ctr" defTabSz="914309"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p:txBody>
      </p:sp>
      <p:sp>
        <p:nvSpPr>
          <p:cNvPr id="28" name="Rectangle 27"/>
          <p:cNvSpPr/>
          <p:nvPr/>
        </p:nvSpPr>
        <p:spPr bwMode="gray">
          <a:xfrm>
            <a:off x="5351658" y="5996860"/>
            <a:ext cx="160713" cy="160085"/>
          </a:xfrm>
          <a:prstGeom prst="rect">
            <a:avLst/>
          </a:prstGeom>
          <a:noFill/>
          <a:ln w="28575" algn="ctr">
            <a:solidFill>
              <a:schemeClr val="accent5">
                <a:lumMod val="75000"/>
              </a:schemeClr>
            </a:solidFill>
            <a:miter lim="800000"/>
            <a:headEnd/>
            <a:tailEnd/>
          </a:ln>
        </p:spPr>
        <p:txBody>
          <a:bodyPr lIns="89998" tIns="71998" rIns="89998" bIns="71998" rtlCol="0" anchor="ctr"/>
          <a:lstStyle/>
          <a:p>
            <a:pPr algn="ctr" defTabSz="914309" fontAlgn="base">
              <a:spcBef>
                <a:spcPct val="50000"/>
              </a:spcBef>
              <a:spcAft>
                <a:spcPct val="0"/>
              </a:spcAft>
              <a:buClr>
                <a:srgbClr val="F0AB00"/>
              </a:buClr>
              <a:buSzPct val="80000"/>
            </a:pPr>
            <a:endParaRPr lang="en-US" sz="1799" kern="0" dirty="0">
              <a:ea typeface="Arial Unicode MS" pitchFamily="34" charset="-128"/>
              <a:cs typeface="Arial Unicode MS" pitchFamily="34" charset="-128"/>
            </a:endParaRPr>
          </a:p>
        </p:txBody>
      </p:sp>
      <p:sp>
        <p:nvSpPr>
          <p:cNvPr id="10" name="Rectangle 9"/>
          <p:cNvSpPr/>
          <p:nvPr/>
        </p:nvSpPr>
        <p:spPr>
          <a:xfrm>
            <a:off x="2263237" y="3862728"/>
            <a:ext cx="453970" cy="415498"/>
          </a:xfrm>
          <a:prstGeom prst="rect">
            <a:avLst/>
          </a:prstGeom>
        </p:spPr>
        <p:txBody>
          <a:bodyPr wrap="none">
            <a:spAutoFit/>
          </a:bodyPr>
          <a:lstStyle/>
          <a:p>
            <a:r>
              <a:rPr lang="en-US" dirty="0"/>
              <a:t>…</a:t>
            </a:r>
          </a:p>
        </p:txBody>
      </p:sp>
      <p:sp>
        <p:nvSpPr>
          <p:cNvPr id="24" name="Rectangle 23"/>
          <p:cNvSpPr/>
          <p:nvPr/>
        </p:nvSpPr>
        <p:spPr>
          <a:xfrm>
            <a:off x="2263237" y="6023849"/>
            <a:ext cx="453970" cy="415498"/>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116679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1000"/>
                                        <p:tgtEl>
                                          <p:spTgt spid="12"/>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1)">
                                      <p:cBhvr>
                                        <p:cTn id="37" dur="1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heel(1)">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heel(1)">
                                      <p:cBhvr>
                                        <p:cTn id="47" dur="1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heel(1)">
                                      <p:cBhvr>
                                        <p:cTn id="52" dur="1000"/>
                                        <p:tgtEl>
                                          <p:spTgt spid="17"/>
                                        </p:tgtEl>
                                      </p:cBhvr>
                                    </p:animEffect>
                                  </p:childTnLst>
                                </p:cTn>
                              </p:par>
                            </p:childTnLst>
                          </p:cTn>
                        </p:par>
                        <p:par>
                          <p:cTn id="53" fill="hold">
                            <p:stCondLst>
                              <p:cond delay="1000"/>
                            </p:stCondLst>
                            <p:childTnLst>
                              <p:par>
                                <p:cTn id="54" presetID="22" presetClass="entr" presetSubtype="4"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par>
                          <p:cTn id="61" fill="hold">
                            <p:stCondLst>
                              <p:cond delay="2000"/>
                            </p:stCondLst>
                            <p:childTnLst>
                              <p:par>
                                <p:cTn id="62" presetID="21" presetClass="entr" presetSubtype="1"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heel(1)">
                                      <p:cBhvr>
                                        <p:cTn id="6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7" grpId="0" animBg="1"/>
      <p:bldP spid="26" grpId="0" animBg="1"/>
      <p:bldP spid="25"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328" b="79208"/>
          <a:stretch/>
        </p:blipFill>
        <p:spPr>
          <a:xfrm>
            <a:off x="3686444" y="999806"/>
            <a:ext cx="4005959" cy="1868206"/>
          </a:xfrm>
          <a:prstGeom prst="rect">
            <a:avLst/>
          </a:prstGeom>
          <a:ln>
            <a:noFill/>
          </a:ln>
          <a:effectLst>
            <a:outerShdw blurRad="190500" algn="tl" rotWithShape="0">
              <a:srgbClr val="000000">
                <a:alpha val="70000"/>
              </a:srgbClr>
            </a:outerShdw>
          </a:effectLst>
        </p:spPr>
      </p:pic>
      <p:sp>
        <p:nvSpPr>
          <p:cNvPr id="4" name="Title 3"/>
          <p:cNvSpPr>
            <a:spLocks noGrp="1"/>
          </p:cNvSpPr>
          <p:nvPr>
            <p:ph type="title" idx="4294967295"/>
          </p:nvPr>
        </p:nvSpPr>
        <p:spPr>
          <a:xfrm>
            <a:off x="318578" y="323850"/>
            <a:ext cx="11227309" cy="755650"/>
          </a:xfrm>
        </p:spPr>
        <p:txBody>
          <a:bodyPr/>
          <a:lstStyle/>
          <a:p>
            <a:r>
              <a:rPr lang="en-US" dirty="0"/>
              <a:t>Interactive Order – Email (unregistered)</a:t>
            </a:r>
          </a:p>
        </p:txBody>
      </p:sp>
      <p:sp>
        <p:nvSpPr>
          <p:cNvPr id="5" name="Text Placeholder 4"/>
          <p:cNvSpPr>
            <a:spLocks noGrp="1"/>
          </p:cNvSpPr>
          <p:nvPr>
            <p:ph type="body" sz="quarter" idx="4294967295"/>
          </p:nvPr>
        </p:nvSpPr>
        <p:spPr>
          <a:xfrm>
            <a:off x="318578" y="1112477"/>
            <a:ext cx="3231172" cy="4718304"/>
          </a:xfrm>
        </p:spPr>
        <p:txBody>
          <a:bodyPr/>
          <a:lstStyle/>
          <a:p>
            <a:pPr marL="457200" lvl="1" indent="-457200">
              <a:buFont typeface="+mj-lt"/>
              <a:buAutoNum type="arabicPeriod"/>
            </a:pPr>
            <a:r>
              <a:rPr lang="en-US" dirty="0"/>
              <a:t>Standard welcome text</a:t>
            </a:r>
          </a:p>
          <a:p>
            <a:pPr marL="457200" lvl="1" indent="-457200">
              <a:buFont typeface="+mj-lt"/>
              <a:buAutoNum type="arabicPeriod"/>
            </a:pPr>
            <a:r>
              <a:rPr lang="en-US" dirty="0"/>
              <a:t>Attachments </a:t>
            </a:r>
          </a:p>
          <a:p>
            <a:pPr marL="702900" lvl="3" indent="-342900">
              <a:buFont typeface="Arial" panose="020B0604020202020204" pitchFamily="34" charset="0"/>
              <a:buChar char="•"/>
            </a:pPr>
            <a:r>
              <a:rPr lang="en-US" dirty="0"/>
              <a:t>HTML Order</a:t>
            </a:r>
          </a:p>
          <a:p>
            <a:pPr marL="702900" lvl="3" indent="-342900">
              <a:buFont typeface="Arial" panose="020B0604020202020204" pitchFamily="34" charset="0"/>
              <a:buChar char="•"/>
            </a:pPr>
            <a:r>
              <a:rPr lang="en-US" dirty="0"/>
              <a:t>Customer files (optional)</a:t>
            </a:r>
          </a:p>
          <a:p>
            <a:pPr marL="457200" lvl="1" indent="-457200">
              <a:buFont typeface="+mj-lt"/>
              <a:buAutoNum type="arabicPeriod"/>
            </a:pPr>
            <a:r>
              <a:rPr lang="en-US" dirty="0"/>
              <a:t>Customer text and logo</a:t>
            </a:r>
          </a:p>
          <a:p>
            <a:pPr marL="457200" lvl="1" indent="-457200">
              <a:buFont typeface="+mj-lt"/>
              <a:buAutoNum type="arabicPeriod"/>
            </a:pPr>
            <a:r>
              <a:rPr lang="en-US" dirty="0"/>
              <a:t>Process order Button</a:t>
            </a:r>
          </a:p>
          <a:p>
            <a:pPr marL="702900" lvl="3" indent="-342900">
              <a:buFont typeface="Arial" panose="020B0604020202020204" pitchFamily="34" charset="0"/>
              <a:buChar char="•"/>
            </a:pPr>
            <a:r>
              <a:rPr lang="en-US" dirty="0"/>
              <a:t>Drives to register</a:t>
            </a:r>
          </a:p>
          <a:p>
            <a:pPr marL="457200" lvl="1" indent="-457200">
              <a:buFont typeface="+mj-lt"/>
              <a:buAutoNum type="arabicPeriod"/>
            </a:pPr>
            <a:r>
              <a:rPr lang="en-US" dirty="0"/>
              <a:t>Order</a:t>
            </a:r>
          </a:p>
          <a:p>
            <a:pPr marL="702900" lvl="3" indent="-342900">
              <a:buFont typeface="Arial" panose="020B0604020202020204" pitchFamily="34" charset="0"/>
              <a:buChar char="•"/>
            </a:pPr>
            <a:r>
              <a:rPr lang="en-US" dirty="0"/>
              <a:t>Header</a:t>
            </a:r>
          </a:p>
          <a:p>
            <a:pPr marL="702900" lvl="3" indent="-342900">
              <a:buFont typeface="Arial" panose="020B0604020202020204" pitchFamily="34" charset="0"/>
              <a:buChar char="•"/>
            </a:pPr>
            <a:r>
              <a:rPr lang="en-US" dirty="0"/>
              <a:t>Other Information</a:t>
            </a:r>
          </a:p>
          <a:p>
            <a:pPr marL="702900" lvl="3" indent="-342900">
              <a:buFont typeface="Arial" panose="020B0604020202020204" pitchFamily="34" charset="0"/>
              <a:buChar char="•"/>
            </a:pPr>
            <a:r>
              <a:rPr lang="en-US" dirty="0"/>
              <a:t>Attachments</a:t>
            </a:r>
          </a:p>
          <a:p>
            <a:pPr marL="702900" lvl="3" indent="-342900">
              <a:buFont typeface="Arial" panose="020B0604020202020204" pitchFamily="34" charset="0"/>
              <a:buChar char="•"/>
            </a:pPr>
            <a:r>
              <a:rPr lang="en-US" dirty="0"/>
              <a:t>Lines</a:t>
            </a:r>
          </a:p>
          <a:p>
            <a:pPr marL="457200" lvl="1" indent="-457200">
              <a:buFont typeface="+mj-lt"/>
              <a:buAutoNum type="arabicPeriod"/>
            </a:pPr>
            <a:r>
              <a:rPr lang="en-US" dirty="0"/>
              <a:t>FAQ</a:t>
            </a:r>
          </a:p>
          <a:p>
            <a:pPr marL="457200" lvl="1" indent="-457200">
              <a:buFont typeface="+mj-lt"/>
              <a:buAutoNum type="arabicPeriod"/>
            </a:pPr>
            <a:r>
              <a:rPr lang="en-US" dirty="0"/>
              <a:t>Help Center</a:t>
            </a:r>
          </a:p>
        </p:txBody>
      </p:sp>
      <p:pic>
        <p:nvPicPr>
          <p:cNvPr id="10" name="Picture 9"/>
          <p:cNvPicPr>
            <a:picLocks noChangeAspect="1"/>
          </p:cNvPicPr>
          <p:nvPr/>
        </p:nvPicPr>
        <p:blipFill rotWithShape="1">
          <a:blip r:embed="rId4"/>
          <a:srcRect t="20661" b="2549"/>
          <a:stretch/>
        </p:blipFill>
        <p:spPr>
          <a:xfrm>
            <a:off x="8174861" y="326006"/>
            <a:ext cx="3637543" cy="6167516"/>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5"/>
          <a:srcRect t="4356" b="92125"/>
          <a:stretch/>
        </p:blipFill>
        <p:spPr>
          <a:xfrm>
            <a:off x="3756702" y="3877835"/>
            <a:ext cx="3986784" cy="344140"/>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rotWithShape="1">
          <a:blip r:embed="rId6"/>
          <a:srcRect t="6870" b="72460"/>
          <a:stretch/>
        </p:blipFill>
        <p:spPr>
          <a:xfrm>
            <a:off x="3743987" y="4217599"/>
            <a:ext cx="4020397" cy="1942904"/>
          </a:xfrm>
          <a:prstGeom prst="rect">
            <a:avLst/>
          </a:prstGeom>
          <a:ln>
            <a:noFill/>
          </a:ln>
          <a:effectLst>
            <a:outerShdw blurRad="190500" algn="tl" rotWithShape="0">
              <a:srgbClr val="000000">
                <a:alpha val="70000"/>
              </a:srgbClr>
            </a:outerShdw>
          </a:effectLst>
        </p:spPr>
      </p:pic>
      <p:sp>
        <p:nvSpPr>
          <p:cNvPr id="19" name="Rectangle 18"/>
          <p:cNvSpPr/>
          <p:nvPr/>
        </p:nvSpPr>
        <p:spPr>
          <a:xfrm>
            <a:off x="5523109" y="5934049"/>
            <a:ext cx="453970" cy="415498"/>
          </a:xfrm>
          <a:prstGeom prst="rect">
            <a:avLst/>
          </a:prstGeom>
        </p:spPr>
        <p:txBody>
          <a:bodyPr wrap="none">
            <a:spAutoFit/>
          </a:bodyPr>
          <a:lstStyle/>
          <a:p>
            <a:r>
              <a:rPr lang="en-US" dirty="0"/>
              <a:t>…</a:t>
            </a:r>
          </a:p>
        </p:txBody>
      </p:sp>
      <p:sp>
        <p:nvSpPr>
          <p:cNvPr id="20" name="Rectangle 19"/>
          <p:cNvSpPr/>
          <p:nvPr/>
        </p:nvSpPr>
        <p:spPr>
          <a:xfrm>
            <a:off x="9612020" y="-21512"/>
            <a:ext cx="453970" cy="415498"/>
          </a:xfrm>
          <a:prstGeom prst="rect">
            <a:avLst/>
          </a:prstGeom>
        </p:spPr>
        <p:txBody>
          <a:bodyPr wrap="none">
            <a:spAutoFit/>
          </a:bodyPr>
          <a:lstStyle/>
          <a:p>
            <a:r>
              <a:rPr lang="en-US" dirty="0"/>
              <a:t>…</a:t>
            </a:r>
          </a:p>
        </p:txBody>
      </p:sp>
      <p:sp>
        <p:nvSpPr>
          <p:cNvPr id="22" name="Oval 21"/>
          <p:cNvSpPr/>
          <p:nvPr/>
        </p:nvSpPr>
        <p:spPr bwMode="gray">
          <a:xfrm>
            <a:off x="3500691" y="2102202"/>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3" name="Oval 22"/>
          <p:cNvSpPr/>
          <p:nvPr/>
        </p:nvSpPr>
        <p:spPr bwMode="gray">
          <a:xfrm>
            <a:off x="3530630" y="3969301"/>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
        <p:nvSpPr>
          <p:cNvPr id="24" name="Oval 23"/>
          <p:cNvSpPr/>
          <p:nvPr/>
        </p:nvSpPr>
        <p:spPr bwMode="gray">
          <a:xfrm>
            <a:off x="3541509" y="5012342"/>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25" name="Oval 24"/>
          <p:cNvSpPr/>
          <p:nvPr/>
        </p:nvSpPr>
        <p:spPr bwMode="gray">
          <a:xfrm>
            <a:off x="6112873" y="5768043"/>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6" name="Oval 25"/>
          <p:cNvSpPr/>
          <p:nvPr/>
        </p:nvSpPr>
        <p:spPr bwMode="gray">
          <a:xfrm>
            <a:off x="8030901" y="541264"/>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sp>
        <p:nvSpPr>
          <p:cNvPr id="27" name="Oval 26"/>
          <p:cNvSpPr/>
          <p:nvPr/>
        </p:nvSpPr>
        <p:spPr bwMode="gray">
          <a:xfrm>
            <a:off x="8030901" y="1656414"/>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sp>
        <p:nvSpPr>
          <p:cNvPr id="28" name="Oval 27"/>
          <p:cNvSpPr/>
          <p:nvPr/>
        </p:nvSpPr>
        <p:spPr bwMode="gray">
          <a:xfrm>
            <a:off x="8030901" y="3124323"/>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5</a:t>
            </a:r>
          </a:p>
        </p:txBody>
      </p:sp>
      <p:sp>
        <p:nvSpPr>
          <p:cNvPr id="29" name="Oval 28"/>
          <p:cNvSpPr/>
          <p:nvPr/>
        </p:nvSpPr>
        <p:spPr bwMode="gray">
          <a:xfrm>
            <a:off x="8076297" y="5707382"/>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6</a:t>
            </a:r>
          </a:p>
        </p:txBody>
      </p:sp>
      <p:sp>
        <p:nvSpPr>
          <p:cNvPr id="30" name="Oval 29"/>
          <p:cNvSpPr/>
          <p:nvPr/>
        </p:nvSpPr>
        <p:spPr bwMode="gray">
          <a:xfrm>
            <a:off x="10742739" y="6288886"/>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7</a:t>
            </a:r>
          </a:p>
        </p:txBody>
      </p:sp>
      <p:sp>
        <p:nvSpPr>
          <p:cNvPr id="31" name="Oval 30"/>
          <p:cNvSpPr/>
          <p:nvPr/>
        </p:nvSpPr>
        <p:spPr bwMode="gray">
          <a:xfrm>
            <a:off x="6029969" y="2574830"/>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3" name="Rectangle 2"/>
          <p:cNvSpPr/>
          <p:nvPr/>
        </p:nvSpPr>
        <p:spPr>
          <a:xfrm>
            <a:off x="3658972" y="3348940"/>
            <a:ext cx="4005959" cy="523220"/>
          </a:xfrm>
          <a:prstGeom prst="rect">
            <a:avLst/>
          </a:prstGeom>
        </p:spPr>
        <p:txBody>
          <a:bodyPr wrap="square">
            <a:spAutoFit/>
          </a:bodyPr>
          <a:lstStyle/>
          <a:p>
            <a:pPr algn="ctr"/>
            <a:r>
              <a:rPr lang="en-US" sz="1400" i="1" dirty="0"/>
              <a:t>Standard welcome text hidden </a:t>
            </a:r>
            <a:r>
              <a:rPr lang="en-US" sz="1400" i="1" dirty="0">
                <a:sym typeface="Wingdings" panose="05000000000000000000" pitchFamily="2" charset="2"/>
              </a:rPr>
              <a:t>if</a:t>
            </a:r>
            <a:r>
              <a:rPr lang="en-US" sz="1400" i="1" dirty="0"/>
              <a:t> customer text was provided in letter language</a:t>
            </a:r>
          </a:p>
        </p:txBody>
      </p:sp>
      <p:pic>
        <p:nvPicPr>
          <p:cNvPr id="6" name="Picture 5"/>
          <p:cNvPicPr>
            <a:picLocks noChangeAspect="1"/>
          </p:cNvPicPr>
          <p:nvPr/>
        </p:nvPicPr>
        <p:blipFill>
          <a:blip r:embed="rId7"/>
          <a:stretch>
            <a:fillRect/>
          </a:stretch>
        </p:blipFill>
        <p:spPr>
          <a:xfrm>
            <a:off x="3727262" y="1447747"/>
            <a:ext cx="3869380" cy="213222"/>
          </a:xfrm>
          <a:prstGeom prst="rect">
            <a:avLst/>
          </a:prstGeom>
        </p:spPr>
      </p:pic>
      <p:pic>
        <p:nvPicPr>
          <p:cNvPr id="32" name="Picture 31"/>
          <p:cNvPicPr>
            <a:picLocks noChangeAspect="1"/>
          </p:cNvPicPr>
          <p:nvPr/>
        </p:nvPicPr>
        <p:blipFill rotWithShape="1">
          <a:blip r:embed="rId5"/>
          <a:srcRect l="207" t="4852" r="76299" b="92717"/>
          <a:stretch/>
        </p:blipFill>
        <p:spPr>
          <a:xfrm>
            <a:off x="3714556" y="1434015"/>
            <a:ext cx="936640" cy="1988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871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gray">
          <a:xfrm>
            <a:off x="287102" y="351465"/>
            <a:ext cx="11237544" cy="590550"/>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a:t>Registered Account: </a:t>
            </a:r>
          </a:p>
          <a:p>
            <a:r>
              <a:rPr lang="en-US" dirty="0"/>
              <a:t>IE-Order Flow </a:t>
            </a:r>
          </a:p>
        </p:txBody>
      </p:sp>
      <p:sp>
        <p:nvSpPr>
          <p:cNvPr id="3" name="Text Placeholder 3"/>
          <p:cNvSpPr txBox="1">
            <a:spLocks/>
          </p:cNvSpPr>
          <p:nvPr/>
        </p:nvSpPr>
        <p:spPr>
          <a:xfrm>
            <a:off x="210693" y="1380583"/>
            <a:ext cx="3501506" cy="4393017"/>
          </a:xfrm>
          <a:prstGeom prst="rect">
            <a:avLst/>
          </a:prstGeom>
        </p:spPr>
        <p:txBody>
          <a:bodyPr>
            <a:normAutofit lnSpcReduction="10000"/>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SG" dirty="0"/>
              <a:t>From Interactive </a:t>
            </a:r>
            <a:r>
              <a:rPr lang="en-SG" u="sng" dirty="0"/>
              <a:t>Email</a:t>
            </a:r>
            <a:r>
              <a:rPr lang="en-SG" dirty="0"/>
              <a:t> documents</a:t>
            </a:r>
          </a:p>
          <a:p>
            <a:pPr lvl="2" indent="0">
              <a:buNone/>
            </a:pPr>
            <a:r>
              <a:rPr lang="en-SG" b="1" dirty="0">
                <a:sym typeface="Wingdings" panose="05000000000000000000" pitchFamily="2" charset="2"/>
              </a:rPr>
              <a:t> supports “forward” use case to user B</a:t>
            </a:r>
          </a:p>
          <a:p>
            <a:pPr marL="702900" lvl="3" indent="-342900">
              <a:buFont typeface="Arial" pitchFamily="34" charset="0"/>
              <a:buChar char="•"/>
            </a:pPr>
            <a:r>
              <a:rPr lang="en-SG" dirty="0">
                <a:sym typeface="Wingdings" panose="05000000000000000000" pitchFamily="2" charset="2"/>
              </a:rPr>
              <a:t>User B without login can contact the account admin</a:t>
            </a:r>
          </a:p>
          <a:p>
            <a:pPr lvl="2" indent="0">
              <a:buNone/>
            </a:pPr>
            <a:r>
              <a:rPr lang="en-SG" b="1" dirty="0">
                <a:sym typeface="Wingdings" panose="05000000000000000000" pitchFamily="2" charset="2"/>
              </a:rPr>
              <a:t> </a:t>
            </a:r>
            <a:r>
              <a:rPr lang="en-SG" b="1" u="sng" dirty="0">
                <a:sym typeface="Wingdings" panose="05000000000000000000" pitchFamily="2" charset="2"/>
              </a:rPr>
              <a:t>after Login</a:t>
            </a:r>
            <a:r>
              <a:rPr lang="en-SG" b="1" dirty="0">
                <a:sym typeface="Wingdings" panose="05000000000000000000" pitchFamily="2" charset="2"/>
              </a:rPr>
              <a:t> access to</a:t>
            </a:r>
            <a:endParaRPr lang="de-DE" b="1" dirty="0"/>
          </a:p>
          <a:p>
            <a:pPr marL="702900" lvl="3" indent="-342900">
              <a:buFont typeface="Arial" panose="020B0604020202020204" pitchFamily="34" charset="0"/>
              <a:buChar char="•"/>
            </a:pPr>
            <a:r>
              <a:rPr lang="de-DE" dirty="0"/>
              <a:t>Order</a:t>
            </a:r>
          </a:p>
          <a:p>
            <a:pPr marL="702900" lvl="3" indent="-342900">
              <a:buFont typeface="Arial" panose="020B0604020202020204" pitchFamily="34" charset="0"/>
              <a:buChar char="•"/>
            </a:pPr>
            <a:r>
              <a:rPr lang="de-DE" dirty="0"/>
              <a:t>Create* OC, ASN, SES eInvoice, … </a:t>
            </a:r>
          </a:p>
          <a:p>
            <a:pPr lvl="3" indent="0">
              <a:buNone/>
            </a:pPr>
            <a:endParaRPr lang="de-DE" dirty="0"/>
          </a:p>
          <a:p>
            <a:pPr lvl="1"/>
            <a:endParaRPr lang="en-US" sz="1600" dirty="0"/>
          </a:p>
          <a:p>
            <a:pPr lvl="1"/>
            <a:r>
              <a:rPr lang="en-US" sz="1600" dirty="0"/>
              <a:t>* availability depends on document status and on buyer business rules</a:t>
            </a:r>
          </a:p>
          <a:p>
            <a:pPr marL="702900" lvl="3" indent="-342900">
              <a:buFont typeface="Arial" panose="020B0604020202020204" pitchFamily="34" charset="0"/>
              <a:buChar char="•"/>
            </a:pPr>
            <a:endParaRPr lang="en-SG" dirty="0"/>
          </a:p>
          <a:p>
            <a:pPr marL="342900" indent="-342900">
              <a:buFont typeface="Arial" panose="020B0604020202020204" pitchFamily="34" charset="0"/>
              <a:buChar char="•"/>
            </a:pPr>
            <a:endParaRPr lang="en-US" dirty="0"/>
          </a:p>
        </p:txBody>
      </p:sp>
      <p:pic>
        <p:nvPicPr>
          <p:cNvPr id="5" name="Picture 4"/>
          <p:cNvPicPr>
            <a:picLocks noChangeAspect="1"/>
          </p:cNvPicPr>
          <p:nvPr/>
        </p:nvPicPr>
        <p:blipFill rotWithShape="1">
          <a:blip r:embed="rId2"/>
          <a:srcRect b="72705"/>
          <a:stretch/>
        </p:blipFill>
        <p:spPr>
          <a:xfrm>
            <a:off x="3972249" y="365200"/>
            <a:ext cx="4379202" cy="2621279"/>
          </a:xfrm>
          <a:prstGeom prst="rect">
            <a:avLst/>
          </a:prstGeom>
          <a:ln>
            <a:noFill/>
          </a:ln>
          <a:effectLst>
            <a:outerShdw blurRad="190500" algn="tl" rotWithShape="0">
              <a:srgbClr val="000000">
                <a:alpha val="70000"/>
              </a:srgbClr>
            </a:outerShdw>
          </a:effectLst>
        </p:spPr>
      </p:pic>
      <p:sp>
        <p:nvSpPr>
          <p:cNvPr id="7" name="Rectangle 6"/>
          <p:cNvSpPr/>
          <p:nvPr/>
        </p:nvSpPr>
        <p:spPr bwMode="gray">
          <a:xfrm>
            <a:off x="5784549" y="1951609"/>
            <a:ext cx="754601" cy="289567"/>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9" name="Elbow Connector 8"/>
          <p:cNvCxnSpPr>
            <a:stCxn id="7" idx="0"/>
            <a:endCxn id="12" idx="0"/>
          </p:cNvCxnSpPr>
          <p:nvPr/>
        </p:nvCxnSpPr>
        <p:spPr>
          <a:xfrm rot="5400000" flipH="1" flipV="1">
            <a:off x="7909493" y="-186734"/>
            <a:ext cx="390700" cy="3885987"/>
          </a:xfrm>
          <a:prstGeom prst="bentConnector3">
            <a:avLst>
              <a:gd name="adj1" fmla="val 15851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9091594" y="1560909"/>
            <a:ext cx="1912486" cy="1747810"/>
          </a:xfrm>
          <a:prstGeom prst="rect">
            <a:avLst/>
          </a:prstGeom>
        </p:spPr>
      </p:pic>
      <p:pic>
        <p:nvPicPr>
          <p:cNvPr id="13" name="Picture 12"/>
          <p:cNvPicPr>
            <a:picLocks noChangeAspect="1"/>
          </p:cNvPicPr>
          <p:nvPr/>
        </p:nvPicPr>
        <p:blipFill>
          <a:blip r:embed="rId4"/>
          <a:stretch>
            <a:fillRect/>
          </a:stretch>
        </p:blipFill>
        <p:spPr>
          <a:xfrm>
            <a:off x="9190873" y="2161846"/>
            <a:ext cx="1318059" cy="429311"/>
          </a:xfrm>
          <a:prstGeom prst="rect">
            <a:avLst/>
          </a:prstGeom>
        </p:spPr>
      </p:pic>
      <p:sp>
        <p:nvSpPr>
          <p:cNvPr id="14" name="Rectangle 13"/>
          <p:cNvSpPr/>
          <p:nvPr/>
        </p:nvSpPr>
        <p:spPr bwMode="gray">
          <a:xfrm>
            <a:off x="9159787" y="2591157"/>
            <a:ext cx="461556" cy="273478"/>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8" name="Picture 7"/>
          <p:cNvPicPr>
            <a:picLocks noChangeAspect="1"/>
          </p:cNvPicPr>
          <p:nvPr/>
        </p:nvPicPr>
        <p:blipFill rotWithShape="1">
          <a:blip r:embed="rId5"/>
          <a:srcRect b="46308"/>
          <a:stretch/>
        </p:blipFill>
        <p:spPr>
          <a:xfrm>
            <a:off x="4305363" y="3577092"/>
            <a:ext cx="6983696" cy="2815358"/>
          </a:xfrm>
          <a:prstGeom prst="rect">
            <a:avLst/>
          </a:prstGeom>
        </p:spPr>
      </p:pic>
      <p:sp>
        <p:nvSpPr>
          <p:cNvPr id="11" name="Rectangle 10"/>
          <p:cNvSpPr/>
          <p:nvPr/>
        </p:nvSpPr>
        <p:spPr bwMode="gray">
          <a:xfrm>
            <a:off x="4507153" y="4306361"/>
            <a:ext cx="2797442" cy="289733"/>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5" name="Elbow Connector 14"/>
          <p:cNvCxnSpPr>
            <a:stCxn id="14" idx="2"/>
            <a:endCxn id="8" idx="0"/>
          </p:cNvCxnSpPr>
          <p:nvPr/>
        </p:nvCxnSpPr>
        <p:spPr>
          <a:xfrm rot="5400000">
            <a:off x="8237660" y="2424186"/>
            <a:ext cx="712457" cy="1593354"/>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821170" y="2047002"/>
            <a:ext cx="2272607" cy="1004087"/>
            <a:chOff x="9859497" y="2047507"/>
            <a:chExt cx="2272607" cy="1004087"/>
          </a:xfrm>
        </p:grpSpPr>
        <p:sp>
          <p:nvSpPr>
            <p:cNvPr id="29" name="Rectangle 28"/>
            <p:cNvSpPr/>
            <p:nvPr/>
          </p:nvSpPr>
          <p:spPr bwMode="gray">
            <a:xfrm>
              <a:off x="9859497" y="2047507"/>
              <a:ext cx="768875" cy="165042"/>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30" name="Elbow Connector 29"/>
            <p:cNvCxnSpPr>
              <a:stCxn id="31" idx="0"/>
              <a:endCxn id="29" idx="3"/>
            </p:cNvCxnSpPr>
            <p:nvPr/>
          </p:nvCxnSpPr>
          <p:spPr>
            <a:xfrm rot="16200000" flipV="1">
              <a:off x="10861668" y="1896733"/>
              <a:ext cx="394089" cy="860679"/>
            </a:xfrm>
            <a:prstGeom prst="bentConnector2">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845998" y="2524117"/>
              <a:ext cx="1286106" cy="527477"/>
            </a:xfrm>
            <a:prstGeom prst="roundRect">
              <a:avLst>
                <a:gd name="adj" fmla="val 7239"/>
              </a:avLst>
            </a:prstGeom>
            <a:solidFill>
              <a:srgbClr val="FFEFC9"/>
            </a:solidFill>
            <a:ln w="19050">
              <a:solidFill>
                <a:srgbClr val="9E3039"/>
              </a:solidFill>
            </a:ln>
          </p:spPr>
          <p:txBody>
            <a:bodyPr wrap="square" lIns="0" tIns="0" rIns="0" bIns="0" rtlCol="0" anchor="ctr">
              <a:spAutoFit/>
            </a:bodyPr>
            <a:lstStyle>
              <a:defPPr>
                <a:defRPr lang="de-DE"/>
              </a:defPPr>
              <a:lvl1pPr marL="111125" algn="ctr" fontAlgn="base">
                <a:spcBef>
                  <a:spcPct val="50000"/>
                </a:spcBef>
                <a:spcAft>
                  <a:spcPct val="0"/>
                </a:spcAft>
                <a:buClr>
                  <a:srgbClr val="F0AB00"/>
                </a:buClr>
                <a:buSzPct val="80000"/>
                <a:defRPr sz="1200" b="1" kern="0">
                  <a:ea typeface="Arial Unicode MS" pitchFamily="34" charset="-128"/>
                  <a:cs typeface="Arial Unicode MS" pitchFamily="34" charset="-128"/>
                </a:defRPr>
              </a:lvl1pPr>
            </a:lstStyle>
            <a:p>
              <a:pPr>
                <a:spcBef>
                  <a:spcPts val="0"/>
                </a:spcBef>
              </a:pPr>
              <a:r>
                <a:rPr lang="en-US" sz="1100" dirty="0">
                  <a:solidFill>
                    <a:srgbClr val="000000"/>
                  </a:solidFill>
                  <a:latin typeface="Arial"/>
                </a:rPr>
                <a:t>Request user account </a:t>
              </a:r>
            </a:p>
            <a:p>
              <a:pPr>
                <a:spcBef>
                  <a:spcPts val="0"/>
                </a:spcBef>
              </a:pPr>
              <a:r>
                <a:rPr lang="en-US" sz="1100" dirty="0">
                  <a:solidFill>
                    <a:srgbClr val="000000"/>
                  </a:solidFill>
                  <a:latin typeface="Arial"/>
                </a:rPr>
                <a:t>(forward case)</a:t>
              </a:r>
            </a:p>
          </p:txBody>
        </p:sp>
      </p:grpSp>
      <p:grpSp>
        <p:nvGrpSpPr>
          <p:cNvPr id="32" name="Group 31"/>
          <p:cNvGrpSpPr/>
          <p:nvPr/>
        </p:nvGrpSpPr>
        <p:grpSpPr>
          <a:xfrm>
            <a:off x="8350759" y="4321075"/>
            <a:ext cx="3746421" cy="791215"/>
            <a:chOff x="8756515" y="1269293"/>
            <a:chExt cx="3746421" cy="791215"/>
          </a:xfrm>
        </p:grpSpPr>
        <p:sp>
          <p:nvSpPr>
            <p:cNvPr id="33" name="Rectangle 32"/>
            <p:cNvSpPr/>
            <p:nvPr/>
          </p:nvSpPr>
          <p:spPr bwMode="gray">
            <a:xfrm>
              <a:off x="8756515" y="1292744"/>
              <a:ext cx="672908" cy="227474"/>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34" name="Elbow Connector 29"/>
            <p:cNvCxnSpPr>
              <a:stCxn id="35" idx="1"/>
            </p:cNvCxnSpPr>
            <p:nvPr/>
          </p:nvCxnSpPr>
          <p:spPr>
            <a:xfrm rot="10800000">
              <a:off x="10266422" y="1617351"/>
              <a:ext cx="631841" cy="47551"/>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898262" y="1269293"/>
              <a:ext cx="1604674" cy="791215"/>
            </a:xfrm>
            <a:prstGeom prst="roundRect">
              <a:avLst>
                <a:gd name="adj" fmla="val 7239"/>
              </a:avLst>
            </a:prstGeom>
            <a:solidFill>
              <a:srgbClr val="FFEFC9"/>
            </a:solidFill>
            <a:ln w="19050">
              <a:solidFill>
                <a:srgbClr val="9E3039"/>
              </a:solidFill>
            </a:ln>
          </p:spPr>
          <p:txBody>
            <a:bodyPr wrap="square" lIns="0" tIns="0" rIns="0" bIns="0" rtlCol="0" anchor="ctr">
              <a:spAutoFit/>
            </a:bodyPr>
            <a:lstStyle>
              <a:defPPr>
                <a:defRPr lang="de-DE"/>
              </a:defPPr>
              <a:lvl1pPr marL="111125" algn="ctr" fontAlgn="base">
                <a:spcBef>
                  <a:spcPct val="50000"/>
                </a:spcBef>
                <a:spcAft>
                  <a:spcPct val="0"/>
                </a:spcAft>
                <a:buClr>
                  <a:srgbClr val="F0AB00"/>
                </a:buClr>
                <a:buSzPct val="80000"/>
                <a:defRPr sz="1200" b="1" kern="0">
                  <a:ea typeface="Arial Unicode MS" pitchFamily="34" charset="-128"/>
                  <a:cs typeface="Arial Unicode MS" pitchFamily="34" charset="-128"/>
                </a:defRPr>
              </a:lvl1pPr>
            </a:lstStyle>
            <a:p>
              <a:pPr defTabSz="914400"/>
              <a:r>
                <a:rPr lang="en-US" sz="1100" dirty="0"/>
                <a:t>Not available features are grayed out</a:t>
              </a:r>
            </a:p>
            <a:p>
              <a:pPr defTabSz="914400"/>
              <a:r>
                <a:rPr lang="en-US" sz="1100" dirty="0"/>
                <a:t>(mouse over provide context)</a:t>
              </a:r>
            </a:p>
          </p:txBody>
        </p:sp>
      </p:grpSp>
    </p:spTree>
    <p:extLst>
      <p:ext uri="{BB962C8B-B14F-4D97-AF65-F5344CB8AC3E}">
        <p14:creationId xmlns:p14="http://schemas.microsoft.com/office/powerpoint/2010/main" val="30224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1000"/>
                                        <p:tgtEl>
                                          <p:spTgt spid="14"/>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2000"/>
                            </p:stCondLst>
                            <p:childTnLst>
                              <p:par>
                                <p:cTn id="40" presetID="21"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gray">
          <a:xfrm>
            <a:off x="308344" y="217525"/>
            <a:ext cx="11237544" cy="590550"/>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a:t>Invoice Status Flow</a:t>
            </a:r>
            <a:r>
              <a:rPr lang="en-US" u="sng" dirty="0"/>
              <a:t> </a:t>
            </a:r>
            <a:endParaRPr lang="en-US" dirty="0"/>
          </a:p>
        </p:txBody>
      </p:sp>
      <p:sp>
        <p:nvSpPr>
          <p:cNvPr id="3" name="Text Placeholder 3"/>
          <p:cNvSpPr txBox="1">
            <a:spLocks/>
          </p:cNvSpPr>
          <p:nvPr/>
        </p:nvSpPr>
        <p:spPr>
          <a:xfrm>
            <a:off x="226147" y="1190692"/>
            <a:ext cx="4389944" cy="4835998"/>
          </a:xfrm>
          <a:prstGeom prst="rect">
            <a:avLst/>
          </a:prstGeom>
        </p:spPr>
        <p:txBody>
          <a:bodyPr>
            <a:normAutofit fontScale="85000" lnSpcReduction="20000"/>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SG" dirty="0"/>
              <a:t>From Interactive </a:t>
            </a:r>
            <a:r>
              <a:rPr lang="en-SG" u="sng" dirty="0"/>
              <a:t>Email</a:t>
            </a:r>
            <a:r>
              <a:rPr lang="en-SG" dirty="0"/>
              <a:t> documents</a:t>
            </a:r>
          </a:p>
          <a:p>
            <a:pPr lvl="2" indent="0">
              <a:buNone/>
            </a:pPr>
            <a:r>
              <a:rPr lang="en-SG" b="1" dirty="0">
                <a:sym typeface="Wingdings" panose="05000000000000000000" pitchFamily="2" charset="2"/>
              </a:rPr>
              <a:t> </a:t>
            </a:r>
            <a:r>
              <a:rPr lang="en-SG" b="1" u="sng" dirty="0">
                <a:sym typeface="Wingdings" panose="05000000000000000000" pitchFamily="2" charset="2"/>
              </a:rPr>
              <a:t>After Login</a:t>
            </a:r>
            <a:r>
              <a:rPr lang="en-SG" b="1" dirty="0">
                <a:sym typeface="Wingdings" panose="05000000000000000000" pitchFamily="2" charset="2"/>
              </a:rPr>
              <a:t> access to* </a:t>
            </a:r>
            <a:endParaRPr lang="de-DE" b="1" dirty="0"/>
          </a:p>
          <a:p>
            <a:pPr marL="702900" lvl="3" indent="-342900">
              <a:buFont typeface="Arial" panose="020B0604020202020204" pitchFamily="34" charset="0"/>
              <a:buChar char="•"/>
            </a:pPr>
            <a:r>
              <a:rPr lang="de-DE" dirty="0"/>
              <a:t>Review </a:t>
            </a:r>
            <a:r>
              <a:rPr lang="de-DE" dirty="0" err="1"/>
              <a:t>Invoice</a:t>
            </a:r>
            <a:r>
              <a:rPr lang="de-DE" dirty="0"/>
              <a:t> Status</a:t>
            </a:r>
          </a:p>
          <a:p>
            <a:pPr marL="702900" lvl="3" indent="-342900">
              <a:buFont typeface="Arial" panose="020B0604020202020204" pitchFamily="34" charset="0"/>
              <a:buChar char="•"/>
            </a:pPr>
            <a:r>
              <a:rPr lang="de-DE" dirty="0"/>
              <a:t>Delete </a:t>
            </a:r>
          </a:p>
          <a:p>
            <a:pPr marL="702900" lvl="3" indent="-342900">
              <a:buFont typeface="Arial" panose="020B0604020202020204" pitchFamily="34" charset="0"/>
              <a:buChar char="•"/>
            </a:pPr>
            <a:r>
              <a:rPr lang="de-DE" dirty="0"/>
              <a:t>Create </a:t>
            </a:r>
            <a:r>
              <a:rPr lang="de-DE" dirty="0" err="1"/>
              <a:t>Credit</a:t>
            </a:r>
            <a:r>
              <a:rPr lang="de-DE" dirty="0"/>
              <a:t> Note </a:t>
            </a:r>
          </a:p>
          <a:p>
            <a:pPr marL="702900" lvl="3" indent="-342900">
              <a:buFont typeface="Arial" panose="020B0604020202020204" pitchFamily="34" charset="0"/>
              <a:buChar char="•"/>
            </a:pPr>
            <a:r>
              <a:rPr lang="de-DE" dirty="0" err="1"/>
              <a:t>Copy</a:t>
            </a:r>
            <a:r>
              <a:rPr lang="de-DE" dirty="0"/>
              <a:t> </a:t>
            </a:r>
            <a:r>
              <a:rPr lang="de-DE" dirty="0" err="1"/>
              <a:t>Invoice</a:t>
            </a:r>
            <a:endParaRPr lang="en-SG" dirty="0"/>
          </a:p>
          <a:p>
            <a:r>
              <a:rPr lang="en-US" sz="1600" b="0" dirty="0"/>
              <a:t>* availability depends on document status and on buyer business rules</a:t>
            </a:r>
          </a:p>
          <a:p>
            <a:endParaRPr lang="en-US" sz="1600" dirty="0"/>
          </a:p>
          <a:p>
            <a:r>
              <a:rPr lang="en-US" sz="1600" dirty="0"/>
              <a:t>Note</a:t>
            </a:r>
          </a:p>
          <a:p>
            <a:pPr marL="285750" lvl="1" indent="-285750">
              <a:buFont typeface="Arial" panose="020B0604020202020204" pitchFamily="34" charset="0"/>
              <a:buChar char="•"/>
            </a:pPr>
            <a:r>
              <a:rPr lang="en-US" sz="1600" dirty="0"/>
              <a:t>Auto generated notification will be send to the suppliers</a:t>
            </a:r>
          </a:p>
          <a:p>
            <a:pPr marL="465750" lvl="2" indent="-285750">
              <a:buFont typeface="Arial" panose="020B0604020202020204" pitchFamily="34" charset="0"/>
              <a:buChar char="•"/>
            </a:pPr>
            <a:r>
              <a:rPr lang="en-US" sz="1400" dirty="0"/>
              <a:t>The document was added to the pending queue for download. </a:t>
            </a:r>
            <a:r>
              <a:rPr lang="en-US" sz="1400" i="1" dirty="0"/>
              <a:t>(or similar)</a:t>
            </a:r>
          </a:p>
          <a:p>
            <a:pPr marL="465750" lvl="2" indent="-285750">
              <a:buFont typeface="Arial" panose="020B0604020202020204" pitchFamily="34" charset="0"/>
              <a:buChar char="•"/>
            </a:pPr>
            <a:r>
              <a:rPr lang="en-US" sz="1400" dirty="0"/>
              <a:t>If e-Invoice are e-signed 2 additional auto generated status notifications will be send</a:t>
            </a:r>
          </a:p>
          <a:p>
            <a:pPr marL="645750" lvl="3" indent="-285750">
              <a:buFont typeface="Arial" panose="020B0604020202020204" pitchFamily="34" charset="0"/>
              <a:buChar char="•"/>
            </a:pPr>
            <a:r>
              <a:rPr lang="en-US" sz="1400" dirty="0"/>
              <a:t>This document has been digitally signed.</a:t>
            </a:r>
          </a:p>
          <a:p>
            <a:pPr marL="645750" lvl="3" indent="-285750">
              <a:buFont typeface="Arial" panose="020B0604020202020204" pitchFamily="34" charset="0"/>
              <a:buChar char="•"/>
            </a:pPr>
            <a:r>
              <a:rPr lang="en-US" sz="1400" dirty="0"/>
              <a:t>This document has been digitally verified.</a:t>
            </a:r>
            <a:endParaRPr lang="en-US" sz="1400"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478" y="231848"/>
            <a:ext cx="3601115" cy="2994348"/>
          </a:xfrm>
          <a:prstGeom prst="rect">
            <a:avLst/>
          </a:prstGeom>
        </p:spPr>
      </p:pic>
      <p:sp>
        <p:nvSpPr>
          <p:cNvPr id="7" name="Rectangle 6"/>
          <p:cNvSpPr/>
          <p:nvPr/>
        </p:nvSpPr>
        <p:spPr bwMode="gray">
          <a:xfrm>
            <a:off x="7883215" y="2057407"/>
            <a:ext cx="840162" cy="285018"/>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9" name="Elbow Connector 8"/>
          <p:cNvCxnSpPr/>
          <p:nvPr/>
        </p:nvCxnSpPr>
        <p:spPr>
          <a:xfrm rot="5400000" flipH="1" flipV="1">
            <a:off x="9443591" y="910914"/>
            <a:ext cx="12700" cy="2292987"/>
          </a:xfrm>
          <a:prstGeom prst="bentConnector3">
            <a:avLst>
              <a:gd name="adj1" fmla="val 180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9506432" y="2057407"/>
            <a:ext cx="2179701" cy="1992017"/>
          </a:xfrm>
          <a:prstGeom prst="rect">
            <a:avLst/>
          </a:prstGeom>
        </p:spPr>
      </p:pic>
      <p:pic>
        <p:nvPicPr>
          <p:cNvPr id="13" name="Picture 12"/>
          <p:cNvPicPr>
            <a:picLocks noChangeAspect="1"/>
          </p:cNvPicPr>
          <p:nvPr/>
        </p:nvPicPr>
        <p:blipFill>
          <a:blip r:embed="rId4"/>
          <a:stretch>
            <a:fillRect/>
          </a:stretch>
        </p:blipFill>
        <p:spPr>
          <a:xfrm>
            <a:off x="9638555" y="2793498"/>
            <a:ext cx="1435583" cy="429311"/>
          </a:xfrm>
          <a:prstGeom prst="rect">
            <a:avLst/>
          </a:prstGeom>
        </p:spPr>
      </p:pic>
      <p:sp>
        <p:nvSpPr>
          <p:cNvPr id="14" name="Rectangle 13"/>
          <p:cNvSpPr/>
          <p:nvPr/>
        </p:nvSpPr>
        <p:spPr bwMode="gray">
          <a:xfrm>
            <a:off x="9638555" y="3265540"/>
            <a:ext cx="409240" cy="208564"/>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67536"/>
          <a:stretch/>
        </p:blipFill>
        <p:spPr>
          <a:xfrm>
            <a:off x="4418119" y="3856721"/>
            <a:ext cx="7085345" cy="2379152"/>
          </a:xfrm>
          <a:prstGeom prst="rect">
            <a:avLst/>
          </a:prstGeom>
        </p:spPr>
      </p:pic>
      <p:sp>
        <p:nvSpPr>
          <p:cNvPr id="11" name="Rectangle 10"/>
          <p:cNvSpPr/>
          <p:nvPr/>
        </p:nvSpPr>
        <p:spPr bwMode="gray">
          <a:xfrm>
            <a:off x="4565915" y="4393980"/>
            <a:ext cx="3631787" cy="328218"/>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5" name="Elbow Connector 14"/>
          <p:cNvCxnSpPr>
            <a:stCxn id="14" idx="1"/>
            <a:endCxn id="11" idx="0"/>
          </p:cNvCxnSpPr>
          <p:nvPr/>
        </p:nvCxnSpPr>
        <p:spPr>
          <a:xfrm rot="10800000" flipV="1">
            <a:off x="6381809" y="3369822"/>
            <a:ext cx="3256746" cy="1024158"/>
          </a:xfrm>
          <a:prstGeom prst="bentConnector2">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58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1000"/>
                                        <p:tgtEl>
                                          <p:spTgt spid="14"/>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2000"/>
                            </p:stCondLst>
                            <p:childTnLst>
                              <p:par>
                                <p:cTn id="35" presetID="21"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8578" y="323850"/>
            <a:ext cx="11227309" cy="755650"/>
          </a:xfrm>
        </p:spPr>
        <p:txBody>
          <a:bodyPr/>
          <a:lstStyle/>
          <a:p>
            <a:r>
              <a:rPr lang="en-US" dirty="0"/>
              <a:t>Home Page 1/2 </a:t>
            </a:r>
          </a:p>
        </p:txBody>
      </p:sp>
      <p:pic>
        <p:nvPicPr>
          <p:cNvPr id="4" name="Picture 3"/>
          <p:cNvPicPr>
            <a:picLocks noChangeAspect="1"/>
          </p:cNvPicPr>
          <p:nvPr/>
        </p:nvPicPr>
        <p:blipFill>
          <a:blip r:embed="rId2"/>
          <a:stretch>
            <a:fillRect/>
          </a:stretch>
        </p:blipFill>
        <p:spPr>
          <a:xfrm>
            <a:off x="3157745" y="467138"/>
            <a:ext cx="6605904" cy="4495832"/>
          </a:xfrm>
          <a:prstGeom prst="rect">
            <a:avLst/>
          </a:prstGeom>
        </p:spPr>
      </p:pic>
      <p:grpSp>
        <p:nvGrpSpPr>
          <p:cNvPr id="9" name="Group 8"/>
          <p:cNvGrpSpPr/>
          <p:nvPr/>
        </p:nvGrpSpPr>
        <p:grpSpPr>
          <a:xfrm>
            <a:off x="1724538" y="1337710"/>
            <a:ext cx="6399081" cy="1773590"/>
            <a:chOff x="11134890" y="2139730"/>
            <a:chExt cx="6399081" cy="1773590"/>
          </a:xfrm>
        </p:grpSpPr>
        <p:sp>
          <p:nvSpPr>
            <p:cNvPr id="10" name="Rectangle 9"/>
            <p:cNvSpPr/>
            <p:nvPr/>
          </p:nvSpPr>
          <p:spPr bwMode="gray">
            <a:xfrm>
              <a:off x="12669363" y="2139730"/>
              <a:ext cx="4864608" cy="1773590"/>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1" name="Elbow Connector 29"/>
            <p:cNvCxnSpPr>
              <a:stCxn id="12" idx="3"/>
              <a:endCxn id="10" idx="1"/>
            </p:cNvCxnSpPr>
            <p:nvPr/>
          </p:nvCxnSpPr>
          <p:spPr>
            <a:xfrm flipV="1">
              <a:off x="12049291" y="3026525"/>
              <a:ext cx="620072" cy="2775"/>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134890" y="2869458"/>
              <a:ext cx="914401" cy="319683"/>
            </a:xfrm>
            <a:prstGeom prst="roundRect">
              <a:avLst>
                <a:gd name="adj" fmla="val 7239"/>
              </a:avLst>
            </a:prstGeom>
            <a:solidFill>
              <a:srgbClr val="FFEFC9"/>
            </a:solidFill>
            <a:ln w="19050">
              <a:solidFill>
                <a:srgbClr val="9E3039"/>
              </a:solidFill>
            </a:ln>
          </p:spPr>
          <p:txBody>
            <a:bodyPr wrap="square" lIns="0" tIns="45720" rIns="91440" bIns="45720" rtlCol="0" anchor="ctr">
              <a:spAutoFit/>
            </a:bodyPr>
            <a:lstStyle>
              <a:defPPr>
                <a:defRPr lang="de-DE"/>
              </a:defPPr>
              <a:lvl1pPr marL="111125" algn="ctr" fontAlgn="base">
                <a:spcBef>
                  <a:spcPct val="50000"/>
                </a:spcBef>
                <a:spcAft>
                  <a:spcPct val="0"/>
                </a:spcAft>
                <a:buClr>
                  <a:srgbClr val="F0AB00"/>
                </a:buClr>
                <a:buSzPct val="80000"/>
                <a:defRPr sz="1200" b="1" kern="0">
                  <a:ea typeface="Arial Unicode MS" pitchFamily="34" charset="-128"/>
                  <a:cs typeface="Arial Unicode MS" pitchFamily="34" charset="-128"/>
                </a:defRPr>
              </a:lvl1pPr>
            </a:lstStyle>
            <a:p>
              <a:pPr>
                <a:spcBef>
                  <a:spcPts val="0"/>
                </a:spcBef>
              </a:pPr>
              <a:r>
                <a:rPr lang="en-US" sz="1400" dirty="0">
                  <a:solidFill>
                    <a:srgbClr val="000000"/>
                  </a:solidFill>
                  <a:latin typeface="Arial"/>
                </a:rPr>
                <a:t>Trends</a:t>
              </a:r>
            </a:p>
          </p:txBody>
        </p:sp>
      </p:grpSp>
      <p:grpSp>
        <p:nvGrpSpPr>
          <p:cNvPr id="20" name="Group 19"/>
          <p:cNvGrpSpPr/>
          <p:nvPr/>
        </p:nvGrpSpPr>
        <p:grpSpPr>
          <a:xfrm>
            <a:off x="695976" y="3293518"/>
            <a:ext cx="7483374" cy="1441816"/>
            <a:chOff x="11046533" y="2134545"/>
            <a:chExt cx="6518923" cy="1773590"/>
          </a:xfrm>
        </p:grpSpPr>
        <p:sp>
          <p:nvSpPr>
            <p:cNvPr id="21" name="Rectangle 20"/>
            <p:cNvSpPr/>
            <p:nvPr/>
          </p:nvSpPr>
          <p:spPr bwMode="gray">
            <a:xfrm>
              <a:off x="13279246" y="2134545"/>
              <a:ext cx="4286210" cy="1773590"/>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22" name="Elbow Connector 29"/>
            <p:cNvCxnSpPr>
              <a:stCxn id="23" idx="3"/>
              <a:endCxn id="21" idx="1"/>
            </p:cNvCxnSpPr>
            <p:nvPr/>
          </p:nvCxnSpPr>
          <p:spPr>
            <a:xfrm flipV="1">
              <a:off x="12512056" y="3021340"/>
              <a:ext cx="767190" cy="1"/>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046533" y="2687083"/>
              <a:ext cx="1465523" cy="668516"/>
            </a:xfrm>
            <a:prstGeom prst="roundRect">
              <a:avLst>
                <a:gd name="adj" fmla="val 7239"/>
              </a:avLst>
            </a:prstGeom>
            <a:solidFill>
              <a:srgbClr val="FFEFC9"/>
            </a:solidFill>
            <a:ln w="19050">
              <a:solidFill>
                <a:srgbClr val="9E3039"/>
              </a:solidFill>
            </a:ln>
          </p:spPr>
          <p:txBody>
            <a:bodyPr wrap="square" lIns="0" tIns="45720" rIns="91440" bIns="45720" rtlCol="0" anchor="ctr">
              <a:spAutoFit/>
            </a:bodyPr>
            <a:lstStyle>
              <a:defPPr>
                <a:defRPr lang="de-DE"/>
              </a:defPPr>
              <a:lvl1pPr marL="111125" algn="ctr" fontAlgn="base">
                <a:spcBef>
                  <a:spcPct val="50000"/>
                </a:spcBef>
                <a:spcAft>
                  <a:spcPct val="0"/>
                </a:spcAft>
                <a:buClr>
                  <a:srgbClr val="F0AB00"/>
                </a:buClr>
                <a:buSzPct val="80000"/>
                <a:defRPr sz="1200" b="1" kern="0">
                  <a:ea typeface="Arial Unicode MS" pitchFamily="34" charset="-128"/>
                  <a:cs typeface="Arial Unicode MS" pitchFamily="34" charset="-128"/>
                </a:defRPr>
              </a:lvl1pPr>
            </a:lstStyle>
            <a:p>
              <a:pPr>
                <a:spcBef>
                  <a:spcPts val="0"/>
                </a:spcBef>
              </a:pPr>
              <a:r>
                <a:rPr lang="en-US" sz="1400" dirty="0"/>
                <a:t>Order and Invoice List view</a:t>
              </a:r>
            </a:p>
          </p:txBody>
        </p:sp>
      </p:grpSp>
      <p:pic>
        <p:nvPicPr>
          <p:cNvPr id="1026" name="Picture 2" descr="C:\Users\D059745\AppData\Local\Temp\SNAGHTMLbbf15f7.PNG"/>
          <p:cNvPicPr>
            <a:picLocks noChangeAspect="1" noChangeArrowheads="1"/>
          </p:cNvPicPr>
          <p:nvPr/>
        </p:nvPicPr>
        <p:blipFill rotWithShape="1">
          <a:blip r:embed="rId3">
            <a:extLst>
              <a:ext uri="{28A0092B-C50C-407E-A947-70E740481C1C}">
                <a14:useLocalDpi xmlns:a14="http://schemas.microsoft.com/office/drawing/2010/main" val="0"/>
              </a:ext>
            </a:extLst>
          </a:blip>
          <a:srcRect l="68720"/>
          <a:stretch/>
        </p:blipFill>
        <p:spPr bwMode="auto">
          <a:xfrm>
            <a:off x="4075854" y="4840498"/>
            <a:ext cx="2087021" cy="1675904"/>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64131"/>
          <a:stretch/>
        </p:blipFill>
        <p:spPr>
          <a:xfrm>
            <a:off x="8628177" y="3714071"/>
            <a:ext cx="2569061" cy="1997103"/>
          </a:xfrm>
          <a:prstGeom prst="rect">
            <a:avLst/>
          </a:prstGeom>
          <a:ln>
            <a:solidFill>
              <a:schemeClr val="tx1"/>
            </a:solidFill>
            <a:prstDash val="dash"/>
          </a:ln>
        </p:spPr>
      </p:pic>
      <p:grpSp>
        <p:nvGrpSpPr>
          <p:cNvPr id="29" name="Group 28"/>
          <p:cNvGrpSpPr/>
          <p:nvPr/>
        </p:nvGrpSpPr>
        <p:grpSpPr>
          <a:xfrm>
            <a:off x="9437627" y="2704114"/>
            <a:ext cx="1682342" cy="2766930"/>
            <a:chOff x="16494633" y="2033876"/>
            <a:chExt cx="1465523" cy="3403624"/>
          </a:xfrm>
        </p:grpSpPr>
        <p:sp>
          <p:nvSpPr>
            <p:cNvPr id="30" name="Rectangle 29"/>
            <p:cNvSpPr/>
            <p:nvPr/>
          </p:nvSpPr>
          <p:spPr bwMode="gray">
            <a:xfrm>
              <a:off x="16611956" y="3571616"/>
              <a:ext cx="1230877" cy="1865884"/>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31" name="Elbow Connector 29"/>
            <p:cNvCxnSpPr>
              <a:stCxn id="32" idx="2"/>
              <a:endCxn id="30" idx="0"/>
            </p:cNvCxnSpPr>
            <p:nvPr/>
          </p:nvCxnSpPr>
          <p:spPr>
            <a:xfrm rot="16200000" flipH="1">
              <a:off x="16792782" y="3137003"/>
              <a:ext cx="869224" cy="1"/>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494633" y="2033876"/>
              <a:ext cx="1465523" cy="668516"/>
            </a:xfrm>
            <a:prstGeom prst="roundRect">
              <a:avLst>
                <a:gd name="adj" fmla="val 7239"/>
              </a:avLst>
            </a:prstGeom>
            <a:solidFill>
              <a:srgbClr val="FFEFC9"/>
            </a:solidFill>
            <a:ln w="19050">
              <a:solidFill>
                <a:srgbClr val="9E3039"/>
              </a:solidFill>
            </a:ln>
          </p:spPr>
          <p:txBody>
            <a:bodyPr wrap="square" lIns="0" tIns="45720" rIns="91440" bIns="45720" rtlCol="0" anchor="ctr">
              <a:spAutoFit/>
            </a:bodyPr>
            <a:lstStyle>
              <a:defPPr>
                <a:defRPr lang="de-DE"/>
              </a:defPPr>
              <a:lvl1pPr marL="111125" algn="ctr" fontAlgn="base">
                <a:spcBef>
                  <a:spcPct val="50000"/>
                </a:spcBef>
                <a:spcAft>
                  <a:spcPct val="0"/>
                </a:spcAft>
                <a:buClr>
                  <a:srgbClr val="F0AB00"/>
                </a:buClr>
                <a:buSzPct val="80000"/>
                <a:defRPr sz="1200" b="1" kern="0">
                  <a:ea typeface="Arial Unicode MS" pitchFamily="34" charset="-128"/>
                  <a:cs typeface="Arial Unicode MS" pitchFamily="34" charset="-128"/>
                </a:defRPr>
              </a:lvl1pPr>
            </a:lstStyle>
            <a:p>
              <a:r>
                <a:rPr lang="en-US" sz="1400" dirty="0"/>
                <a:t>Change List view Limits</a:t>
              </a:r>
            </a:p>
          </p:txBody>
        </p:sp>
      </p:grpSp>
      <p:grpSp>
        <p:nvGrpSpPr>
          <p:cNvPr id="39" name="Group 38"/>
          <p:cNvGrpSpPr/>
          <p:nvPr/>
        </p:nvGrpSpPr>
        <p:grpSpPr>
          <a:xfrm>
            <a:off x="919572" y="5383559"/>
            <a:ext cx="5258701" cy="1070837"/>
            <a:chOff x="11241748" y="2423999"/>
            <a:chExt cx="5258701" cy="1070837"/>
          </a:xfrm>
        </p:grpSpPr>
        <p:sp>
          <p:nvSpPr>
            <p:cNvPr id="40" name="Rectangle 39"/>
            <p:cNvSpPr/>
            <p:nvPr/>
          </p:nvSpPr>
          <p:spPr bwMode="gray">
            <a:xfrm>
              <a:off x="15103027" y="2920826"/>
              <a:ext cx="1397422" cy="574010"/>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41" name="Elbow Connector 29"/>
            <p:cNvCxnSpPr>
              <a:stCxn id="42" idx="3"/>
              <a:endCxn id="40" idx="1"/>
            </p:cNvCxnSpPr>
            <p:nvPr/>
          </p:nvCxnSpPr>
          <p:spPr>
            <a:xfrm>
              <a:off x="13090515" y="2807619"/>
              <a:ext cx="2012512" cy="400212"/>
            </a:xfrm>
            <a:prstGeom prst="bentConnector3">
              <a:avLst>
                <a:gd name="adj1" fmla="val 50000"/>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241748" y="2423999"/>
              <a:ext cx="1848767" cy="767239"/>
            </a:xfrm>
            <a:prstGeom prst="roundRect">
              <a:avLst>
                <a:gd name="adj" fmla="val 7239"/>
              </a:avLst>
            </a:prstGeom>
            <a:solidFill>
              <a:srgbClr val="FFEFC9"/>
            </a:solidFill>
            <a:ln w="19050">
              <a:solidFill>
                <a:srgbClr val="9E3039"/>
              </a:solidFill>
            </a:ln>
          </p:spPr>
          <p:txBody>
            <a:bodyPr wrap="square" lIns="0" tIns="45720" rIns="91440" bIns="45720" rtlCol="0" anchor="ctr">
              <a:spAutoFit/>
            </a:bodyPr>
            <a:lstStyle>
              <a:defPPr>
                <a:defRPr lang="de-DE"/>
              </a:defPPr>
              <a:lvl1pPr marL="111125" algn="ctr" fontAlgn="base">
                <a:spcBef>
                  <a:spcPct val="50000"/>
                </a:spcBef>
                <a:spcAft>
                  <a:spcPct val="0"/>
                </a:spcAft>
                <a:buClr>
                  <a:srgbClr val="F0AB00"/>
                </a:buClr>
                <a:buSzPct val="80000"/>
                <a:defRPr sz="1200" b="1" kern="0">
                  <a:ea typeface="Arial Unicode MS" pitchFamily="34" charset="-128"/>
                  <a:cs typeface="Arial Unicode MS" pitchFamily="34" charset="-128"/>
                </a:defRPr>
              </a:lvl1pPr>
            </a:lstStyle>
            <a:p>
              <a:pPr>
                <a:spcBef>
                  <a:spcPts val="0"/>
                </a:spcBef>
              </a:pPr>
              <a:r>
                <a:rPr lang="en-US" sz="1400" dirty="0"/>
                <a:t>Action: send me a copy to take action</a:t>
              </a:r>
            </a:p>
          </p:txBody>
        </p:sp>
      </p:grpSp>
      <p:cxnSp>
        <p:nvCxnSpPr>
          <p:cNvPr id="54" name="Straight Arrow Connector 53"/>
          <p:cNvCxnSpPr/>
          <p:nvPr/>
        </p:nvCxnSpPr>
        <p:spPr>
          <a:xfrm flipH="1">
            <a:off x="5192799" y="4380770"/>
            <a:ext cx="2440980" cy="1636524"/>
          </a:xfrm>
          <a:prstGeom prst="straightConnector1">
            <a:avLst/>
          </a:prstGeom>
          <a:ln w="2857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896215" y="3559817"/>
            <a:ext cx="1968700" cy="454609"/>
          </a:xfrm>
          <a:prstGeom prst="straightConnector1">
            <a:avLst/>
          </a:prstGeom>
          <a:ln w="2857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73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right)">
                                      <p:cBhvr>
                                        <p:cTn id="30" dur="500"/>
                                        <p:tgtEl>
                                          <p:spTgt spid="54"/>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866451" y="371926"/>
            <a:ext cx="7952974" cy="5608801"/>
          </a:xfrm>
          <a:prstGeom prst="rect">
            <a:avLst/>
          </a:prstGeom>
          <a:ln>
            <a:noFill/>
          </a:ln>
          <a:effectLst>
            <a:outerShdw blurRad="190500" algn="tl" rotWithShape="0">
              <a:srgbClr val="000000">
                <a:alpha val="70000"/>
              </a:srgbClr>
            </a:outerShdw>
          </a:effectLst>
        </p:spPr>
      </p:pic>
      <p:sp>
        <p:nvSpPr>
          <p:cNvPr id="2" name="Title 1"/>
          <p:cNvSpPr txBox="1">
            <a:spLocks/>
          </p:cNvSpPr>
          <p:nvPr/>
        </p:nvSpPr>
        <p:spPr bwMode="gray">
          <a:xfrm>
            <a:off x="308344" y="217525"/>
            <a:ext cx="11237544" cy="590550"/>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a:t>Home Page 2/2</a:t>
            </a:r>
          </a:p>
        </p:txBody>
      </p:sp>
      <p:sp>
        <p:nvSpPr>
          <p:cNvPr id="3" name="Text Placeholder 3"/>
          <p:cNvSpPr txBox="1">
            <a:spLocks/>
          </p:cNvSpPr>
          <p:nvPr/>
        </p:nvSpPr>
        <p:spPr>
          <a:xfrm>
            <a:off x="308343" y="910996"/>
            <a:ext cx="3448379" cy="5447030"/>
          </a:xfrm>
          <a:prstGeom prst="rect">
            <a:avLst/>
          </a:prstGeom>
        </p:spPr>
        <p:txBody>
          <a:bodyPr>
            <a:normAutofit fontScale="92500" lnSpcReduction="10000"/>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Home Page</a:t>
            </a:r>
          </a:p>
          <a:p>
            <a:pPr marL="457200" indent="-457200">
              <a:buFont typeface="+mj-lt"/>
              <a:buAutoNum type="arabicPeriod"/>
            </a:pPr>
            <a:r>
              <a:rPr lang="en-US" dirty="0"/>
              <a:t>Create</a:t>
            </a:r>
          </a:p>
          <a:p>
            <a:pPr marL="522900" lvl="2" indent="-342900">
              <a:buFont typeface="Arial" panose="020B0604020202020204" pitchFamily="34" charset="0"/>
              <a:buChar char="•"/>
            </a:pPr>
            <a:r>
              <a:rPr lang="en-US" dirty="0"/>
              <a:t>Non-PO Invoices</a:t>
            </a:r>
          </a:p>
          <a:p>
            <a:pPr marL="522900" lvl="2" indent="-342900">
              <a:buFont typeface="Arial" panose="020B0604020202020204" pitchFamily="34" charset="0"/>
              <a:buChar char="•"/>
            </a:pPr>
            <a:r>
              <a:rPr lang="en-US" dirty="0"/>
              <a:t>Credit Notes</a:t>
            </a:r>
          </a:p>
          <a:p>
            <a:pPr marL="457200" indent="-457200">
              <a:buFont typeface="+mj-lt"/>
              <a:buAutoNum type="arabicPeriod"/>
            </a:pPr>
            <a:r>
              <a:rPr lang="en-US" dirty="0"/>
              <a:t>List view with send me a copy to take action</a:t>
            </a:r>
          </a:p>
          <a:p>
            <a:pPr marL="457200" indent="-457200">
              <a:buFont typeface="+mj-lt"/>
              <a:buAutoNum type="arabicPeriod"/>
            </a:pPr>
            <a:r>
              <a:rPr lang="en-US" dirty="0"/>
              <a:t>Deactivated features</a:t>
            </a:r>
          </a:p>
          <a:p>
            <a:pPr marL="637200" lvl="2" indent="-457200">
              <a:buFont typeface="Arial" panose="020B0604020202020204" pitchFamily="34" charset="0"/>
              <a:buChar char="•"/>
            </a:pPr>
            <a:r>
              <a:rPr lang="en-US" dirty="0"/>
              <a:t>Inbox/ Outbox</a:t>
            </a:r>
          </a:p>
          <a:p>
            <a:pPr marL="637200" lvl="2" indent="-457200">
              <a:buFont typeface="Arial" panose="020B0604020202020204" pitchFamily="34" charset="0"/>
              <a:buChar char="•"/>
            </a:pPr>
            <a:r>
              <a:rPr lang="en-US" dirty="0"/>
              <a:t>Catalogs</a:t>
            </a:r>
          </a:p>
          <a:p>
            <a:pPr marL="637200" lvl="2" indent="-457200">
              <a:buFont typeface="Arial" panose="020B0604020202020204" pitchFamily="34" charset="0"/>
              <a:buChar char="•"/>
            </a:pPr>
            <a:r>
              <a:rPr lang="en-US" dirty="0"/>
              <a:t>Reports</a:t>
            </a:r>
          </a:p>
          <a:p>
            <a:pPr marL="637200" lvl="2" indent="-457200">
              <a:buFont typeface="Arial" panose="020B0604020202020204" pitchFamily="34" charset="0"/>
              <a:buChar char="•"/>
            </a:pPr>
            <a:r>
              <a:rPr lang="en-US" dirty="0"/>
              <a:t>CSV Documents</a:t>
            </a:r>
          </a:p>
          <a:p>
            <a:pPr marL="457200" indent="-457200">
              <a:buFont typeface="+mj-lt"/>
              <a:buAutoNum type="arabicPeriod"/>
            </a:pPr>
            <a:r>
              <a:rPr lang="en-US" dirty="0"/>
              <a:t>Learn More</a:t>
            </a:r>
          </a:p>
          <a:p>
            <a:pPr marL="522900" lvl="2" indent="-342900">
              <a:buFont typeface="Arial" panose="020B0604020202020204" pitchFamily="34" charset="0"/>
              <a:buChar char="•"/>
            </a:pPr>
            <a:r>
              <a:rPr lang="en-US" dirty="0">
                <a:sym typeface="Wingdings" panose="05000000000000000000" pitchFamily="2" charset="2"/>
              </a:rPr>
              <a:t></a:t>
            </a:r>
            <a:r>
              <a:rPr lang="en-US" dirty="0"/>
              <a:t> upgrade to full-use account</a:t>
            </a:r>
          </a:p>
          <a:p>
            <a:pPr marL="522900" lvl="2" indent="-342900">
              <a:buFont typeface="Arial" panose="020B0604020202020204" pitchFamily="34" charset="0"/>
              <a:buChar char="•"/>
            </a:pPr>
            <a:r>
              <a:rPr lang="en-US" dirty="0"/>
              <a:t>Permission </a:t>
            </a:r>
            <a:r>
              <a:rPr lang="en-US" u="sng" dirty="0"/>
              <a:t>controlled</a:t>
            </a:r>
          </a:p>
        </p:txBody>
      </p:sp>
      <p:pic>
        <p:nvPicPr>
          <p:cNvPr id="9" name="Picture 8"/>
          <p:cNvPicPr>
            <a:picLocks noChangeAspect="1"/>
          </p:cNvPicPr>
          <p:nvPr/>
        </p:nvPicPr>
        <p:blipFill>
          <a:blip r:embed="rId3"/>
          <a:stretch>
            <a:fillRect/>
          </a:stretch>
        </p:blipFill>
        <p:spPr>
          <a:xfrm>
            <a:off x="5262893" y="2385435"/>
            <a:ext cx="3459487" cy="3693346"/>
          </a:xfrm>
          <a:prstGeom prst="rect">
            <a:avLst/>
          </a:prstGeom>
          <a:ln>
            <a:noFill/>
          </a:ln>
          <a:effectLst>
            <a:outerShdw blurRad="190500" algn="tl" rotWithShape="0">
              <a:srgbClr val="000000">
                <a:alpha val="70000"/>
              </a:srgbClr>
            </a:outerShdw>
          </a:effectLst>
        </p:spPr>
      </p:pic>
      <p:sp>
        <p:nvSpPr>
          <p:cNvPr id="10" name="Rectangle 9"/>
          <p:cNvSpPr/>
          <p:nvPr/>
        </p:nvSpPr>
        <p:spPr bwMode="gray">
          <a:xfrm>
            <a:off x="7583666" y="370859"/>
            <a:ext cx="877824" cy="283881"/>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1" name="Elbow Connector 10"/>
          <p:cNvCxnSpPr>
            <a:stCxn id="10" idx="2"/>
            <a:endCxn id="9" idx="0"/>
          </p:cNvCxnSpPr>
          <p:nvPr/>
        </p:nvCxnSpPr>
        <p:spPr>
          <a:xfrm rot="5400000">
            <a:off x="6642261" y="1005117"/>
            <a:ext cx="1730695" cy="1029941"/>
          </a:xfrm>
          <a:prstGeom prst="bentConnector3">
            <a:avLst>
              <a:gd name="adj1" fmla="val 69873"/>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gray">
          <a:xfrm>
            <a:off x="7641931" y="2753142"/>
            <a:ext cx="804672" cy="287880"/>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2" name="Picture 21"/>
          <p:cNvPicPr>
            <a:picLocks noChangeAspect="1"/>
          </p:cNvPicPr>
          <p:nvPr/>
        </p:nvPicPr>
        <p:blipFill rotWithShape="1">
          <a:blip r:embed="rId4"/>
          <a:srcRect l="83408" t="5502" r="2226" b="79898"/>
          <a:stretch/>
        </p:blipFill>
        <p:spPr>
          <a:xfrm>
            <a:off x="10495953" y="686594"/>
            <a:ext cx="1270913" cy="850063"/>
          </a:xfrm>
          <a:prstGeom prst="rect">
            <a:avLst/>
          </a:prstGeom>
        </p:spPr>
      </p:pic>
      <p:sp>
        <p:nvSpPr>
          <p:cNvPr id="8" name="Rectangle 7"/>
          <p:cNvSpPr/>
          <p:nvPr/>
        </p:nvSpPr>
        <p:spPr bwMode="gray">
          <a:xfrm>
            <a:off x="10508706" y="910996"/>
            <a:ext cx="1245406" cy="522739"/>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23" name="Rectangle 22"/>
          <p:cNvSpPr/>
          <p:nvPr/>
        </p:nvSpPr>
        <p:spPr bwMode="gray">
          <a:xfrm>
            <a:off x="9234883" y="5039138"/>
            <a:ext cx="1361551" cy="522739"/>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24" name="Rectangle 23"/>
          <p:cNvSpPr/>
          <p:nvPr/>
        </p:nvSpPr>
        <p:spPr bwMode="gray">
          <a:xfrm>
            <a:off x="5616539" y="952270"/>
            <a:ext cx="1971606" cy="481466"/>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pic>
        <p:nvPicPr>
          <p:cNvPr id="21" name="Picture 20"/>
          <p:cNvPicPr>
            <a:picLocks noChangeAspect="1"/>
          </p:cNvPicPr>
          <p:nvPr/>
        </p:nvPicPr>
        <p:blipFill>
          <a:blip r:embed="rId5"/>
          <a:stretch>
            <a:fillRect/>
          </a:stretch>
        </p:blipFill>
        <p:spPr>
          <a:xfrm>
            <a:off x="5972685" y="371926"/>
            <a:ext cx="1609524" cy="55348"/>
          </a:xfrm>
          <a:prstGeom prst="rect">
            <a:avLst/>
          </a:prstGeom>
        </p:spPr>
      </p:pic>
      <p:sp>
        <p:nvSpPr>
          <p:cNvPr id="25" name="Oval 24"/>
          <p:cNvSpPr/>
          <p:nvPr/>
        </p:nvSpPr>
        <p:spPr bwMode="gray">
          <a:xfrm>
            <a:off x="10216409" y="1062637"/>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6" name="Oval 25"/>
          <p:cNvSpPr/>
          <p:nvPr/>
        </p:nvSpPr>
        <p:spPr bwMode="gray">
          <a:xfrm>
            <a:off x="5336995" y="1111625"/>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27" name="Oval 26"/>
          <p:cNvSpPr/>
          <p:nvPr/>
        </p:nvSpPr>
        <p:spPr bwMode="gray">
          <a:xfrm>
            <a:off x="8495395" y="376606"/>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4</a:t>
            </a:r>
          </a:p>
        </p:txBody>
      </p:sp>
      <p:sp>
        <p:nvSpPr>
          <p:cNvPr id="28" name="Oval 27"/>
          <p:cNvSpPr/>
          <p:nvPr/>
        </p:nvSpPr>
        <p:spPr bwMode="gray">
          <a:xfrm>
            <a:off x="8946856" y="5231798"/>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spTree>
    <p:extLst>
      <p:ext uri="{BB962C8B-B14F-4D97-AF65-F5344CB8AC3E}">
        <p14:creationId xmlns:p14="http://schemas.microsoft.com/office/powerpoint/2010/main" val="31924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5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500"/>
                            </p:stCondLst>
                            <p:childTnLst>
                              <p:par>
                                <p:cTn id="31" presetID="21" presetClass="entr" presetSubtype="1"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heel(1)">
                                      <p:cBhvr>
                                        <p:cTn id="33" dur="10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childTnLst>
                                </p:cTn>
                              </p:par>
                            </p:childTnLst>
                          </p:cTn>
                        </p:par>
                        <p:par>
                          <p:cTn id="46" fill="hold">
                            <p:stCondLst>
                              <p:cond delay="0"/>
                            </p:stCondLst>
                            <p:childTnLst>
                              <p:par>
                                <p:cTn id="47" presetID="10"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p:stCondLst>
                              <p:cond delay="500"/>
                            </p:stCondLst>
                            <p:childTnLst>
                              <p:par>
                                <p:cTn id="51" presetID="21"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heel(1)">
                                      <p:cBhvr>
                                        <p:cTn id="53" dur="10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childTnLst>
                                </p:cTn>
                              </p:par>
                            </p:childTnLst>
                          </p:cTn>
                        </p:par>
                        <p:par>
                          <p:cTn id="62" fill="hold">
                            <p:stCondLst>
                              <p:cond delay="0"/>
                            </p:stCondLst>
                            <p:childTnLst>
                              <p:par>
                                <p:cTn id="63" presetID="10"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
                            </p:stCondLst>
                            <p:childTnLst>
                              <p:par>
                                <p:cTn id="67" presetID="21" presetClass="entr" presetSubtype="1"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heel(1)">
                                      <p:cBhvr>
                                        <p:cTn id="69" dur="1000"/>
                                        <p:tgtEl>
                                          <p:spTgt spid="10"/>
                                        </p:tgtEl>
                                      </p:cBhvr>
                                    </p:animEffect>
                                  </p:childTnLst>
                                </p:cTn>
                              </p:par>
                            </p:childTnLst>
                          </p:cTn>
                        </p:par>
                        <p:par>
                          <p:cTn id="70" fill="hold">
                            <p:stCondLst>
                              <p:cond delay="1500"/>
                            </p:stCondLst>
                            <p:childTnLst>
                              <p:par>
                                <p:cTn id="71" presetID="22" presetClass="entr" presetSubtype="1"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up)">
                                      <p:cBhvr>
                                        <p:cTn id="73" dur="500"/>
                                        <p:tgtEl>
                                          <p:spTgt spid="11"/>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heel(1)">
                                      <p:cBhvr>
                                        <p:cTn id="8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8" grpId="0" animBg="1"/>
      <p:bldP spid="23" grpId="0" animBg="1"/>
      <p:bldP spid="24"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88243" y="3905282"/>
            <a:ext cx="3850453" cy="2241173"/>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rotWithShape="1">
          <a:blip r:embed="rId3"/>
          <a:srcRect l="69261" b="60438"/>
          <a:stretch/>
        </p:blipFill>
        <p:spPr>
          <a:xfrm>
            <a:off x="4488243" y="460358"/>
            <a:ext cx="2444696" cy="2218930"/>
          </a:xfrm>
          <a:prstGeom prst="rect">
            <a:avLst/>
          </a:prstGeom>
          <a:ln>
            <a:noFill/>
          </a:ln>
          <a:effectLst>
            <a:outerShdw blurRad="190500" algn="tl" rotWithShape="0">
              <a:srgbClr val="000000">
                <a:alpha val="70000"/>
              </a:srgbClr>
            </a:outerShdw>
          </a:effectLst>
        </p:spPr>
      </p:pic>
      <p:sp>
        <p:nvSpPr>
          <p:cNvPr id="2" name="Title 1"/>
          <p:cNvSpPr txBox="1">
            <a:spLocks/>
          </p:cNvSpPr>
          <p:nvPr/>
        </p:nvSpPr>
        <p:spPr bwMode="gray">
          <a:xfrm>
            <a:off x="308344" y="217525"/>
            <a:ext cx="11237544" cy="590550"/>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a:t>Credit Notes</a:t>
            </a:r>
          </a:p>
        </p:txBody>
      </p:sp>
      <p:sp>
        <p:nvSpPr>
          <p:cNvPr id="3" name="Text Placeholder 3"/>
          <p:cNvSpPr txBox="1">
            <a:spLocks/>
          </p:cNvSpPr>
          <p:nvPr/>
        </p:nvSpPr>
        <p:spPr>
          <a:xfrm>
            <a:off x="308343" y="910996"/>
            <a:ext cx="3448379" cy="5447030"/>
          </a:xfrm>
          <a:prstGeom prst="rect">
            <a:avLst/>
          </a:prstGeom>
        </p:spPr>
        <p:txBody>
          <a:bodyPr>
            <a:normAutofit/>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Home Page</a:t>
            </a:r>
          </a:p>
          <a:p>
            <a:pPr marL="457200" indent="-457200">
              <a:buFont typeface="+mj-lt"/>
              <a:buAutoNum type="arabicPeriod"/>
            </a:pPr>
            <a:r>
              <a:rPr lang="en-US" dirty="0"/>
              <a:t>Non-PO Credit Notes*</a:t>
            </a:r>
          </a:p>
          <a:p>
            <a:pPr marL="522900" lvl="2" indent="-342900">
              <a:buFont typeface="Arial" panose="020B0604020202020204" pitchFamily="34" charset="0"/>
              <a:buChar char="•"/>
            </a:pPr>
            <a:r>
              <a:rPr lang="en-US" dirty="0"/>
              <a:t>From Home Page</a:t>
            </a:r>
          </a:p>
          <a:p>
            <a:pPr marL="522900" lvl="2" indent="-342900">
              <a:buFont typeface="Arial" panose="020B0604020202020204" pitchFamily="34" charset="0"/>
              <a:buChar char="•"/>
            </a:pPr>
            <a:endParaRPr lang="en-US" dirty="0"/>
          </a:p>
          <a:p>
            <a:pPr marL="457200" indent="-457200">
              <a:buFont typeface="+mj-lt"/>
              <a:buAutoNum type="arabicPeriod"/>
            </a:pPr>
            <a:r>
              <a:rPr lang="en-US" dirty="0"/>
              <a:t>PO Credit Notes*</a:t>
            </a:r>
          </a:p>
          <a:p>
            <a:pPr marL="522900" lvl="2" indent="-342900">
              <a:buFont typeface="Arial" panose="020B0604020202020204" pitchFamily="34" charset="0"/>
              <a:buChar char="•"/>
            </a:pPr>
            <a:r>
              <a:rPr lang="en-US" dirty="0"/>
              <a:t>From Invoice Page</a:t>
            </a:r>
          </a:p>
          <a:p>
            <a:pPr marL="457200" indent="-457200">
              <a:buFont typeface="+mj-lt"/>
              <a:buAutoNum type="arabicPeriod"/>
            </a:pPr>
            <a:endParaRPr lang="en-US" dirty="0"/>
          </a:p>
        </p:txBody>
      </p:sp>
      <p:pic>
        <p:nvPicPr>
          <p:cNvPr id="22" name="Picture 21"/>
          <p:cNvPicPr>
            <a:picLocks noChangeAspect="1"/>
          </p:cNvPicPr>
          <p:nvPr/>
        </p:nvPicPr>
        <p:blipFill rotWithShape="1">
          <a:blip r:embed="rId4"/>
          <a:srcRect l="83408" t="5502" r="2226" b="79898"/>
          <a:stretch/>
        </p:blipFill>
        <p:spPr>
          <a:xfrm>
            <a:off x="5647085" y="777336"/>
            <a:ext cx="1270913" cy="850063"/>
          </a:xfrm>
          <a:prstGeom prst="rect">
            <a:avLst/>
          </a:prstGeom>
        </p:spPr>
      </p:pic>
      <p:sp>
        <p:nvSpPr>
          <p:cNvPr id="8" name="Rectangle 7"/>
          <p:cNvSpPr/>
          <p:nvPr/>
        </p:nvSpPr>
        <p:spPr bwMode="gray">
          <a:xfrm>
            <a:off x="5659838" y="1001738"/>
            <a:ext cx="1245406" cy="522739"/>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23" name="Rectangle 22"/>
          <p:cNvSpPr/>
          <p:nvPr/>
        </p:nvSpPr>
        <p:spPr bwMode="gray">
          <a:xfrm>
            <a:off x="4600840" y="4364961"/>
            <a:ext cx="1110685" cy="219456"/>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25" name="Oval 24"/>
          <p:cNvSpPr/>
          <p:nvPr/>
        </p:nvSpPr>
        <p:spPr bwMode="gray">
          <a:xfrm>
            <a:off x="5367541" y="1153379"/>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28" name="Oval 27"/>
          <p:cNvSpPr/>
          <p:nvPr/>
        </p:nvSpPr>
        <p:spPr bwMode="gray">
          <a:xfrm>
            <a:off x="4312813" y="4364960"/>
            <a:ext cx="226985" cy="219456"/>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a:ln>
                  <a:noFill/>
                </a:ln>
                <a:effectLst/>
                <a:uLnTx/>
                <a:uFillTx/>
                <a:ea typeface="Arial Unicode MS" pitchFamily="34" charset="-128"/>
                <a:cs typeface="Arial Unicode MS" pitchFamily="34" charset="-128"/>
              </a:rPr>
              <a:t>2</a:t>
            </a:r>
          </a:p>
        </p:txBody>
      </p:sp>
      <p:pic>
        <p:nvPicPr>
          <p:cNvPr id="5" name="Picture 4"/>
          <p:cNvPicPr>
            <a:picLocks noChangeAspect="1"/>
          </p:cNvPicPr>
          <p:nvPr/>
        </p:nvPicPr>
        <p:blipFill>
          <a:blip r:embed="rId5"/>
          <a:stretch>
            <a:fillRect/>
          </a:stretch>
        </p:blipFill>
        <p:spPr>
          <a:xfrm>
            <a:off x="7194867" y="1291103"/>
            <a:ext cx="4903915" cy="2476455"/>
          </a:xfrm>
          <a:prstGeom prst="rect">
            <a:avLst/>
          </a:prstGeom>
          <a:ln>
            <a:noFill/>
          </a:ln>
          <a:effectLst>
            <a:outerShdw blurRad="190500" algn="tl" rotWithShape="0">
              <a:srgbClr val="000000">
                <a:alpha val="70000"/>
              </a:srgbClr>
            </a:outerShdw>
          </a:effectLst>
        </p:spPr>
      </p:pic>
      <p:cxnSp>
        <p:nvCxnSpPr>
          <p:cNvPr id="20" name="Straight Arrow Connector 19"/>
          <p:cNvCxnSpPr/>
          <p:nvPr/>
        </p:nvCxnSpPr>
        <p:spPr>
          <a:xfrm>
            <a:off x="6609651" y="1153380"/>
            <a:ext cx="768962" cy="564760"/>
          </a:xfrm>
          <a:prstGeom prst="straightConnector1">
            <a:avLst/>
          </a:prstGeom>
          <a:ln w="2857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6"/>
          <a:stretch>
            <a:fillRect/>
          </a:stretch>
        </p:blipFill>
        <p:spPr>
          <a:xfrm>
            <a:off x="8555808" y="1291103"/>
            <a:ext cx="1609524" cy="55348"/>
          </a:xfrm>
          <a:prstGeom prst="rect">
            <a:avLst/>
          </a:prstGeom>
        </p:spPr>
      </p:pic>
      <p:pic>
        <p:nvPicPr>
          <p:cNvPr id="17" name="Picture 16"/>
          <p:cNvPicPr>
            <a:picLocks noChangeAspect="1"/>
          </p:cNvPicPr>
          <p:nvPr/>
        </p:nvPicPr>
        <p:blipFill>
          <a:blip r:embed="rId6"/>
          <a:stretch>
            <a:fillRect/>
          </a:stretch>
        </p:blipFill>
        <p:spPr>
          <a:xfrm>
            <a:off x="5985055" y="3916402"/>
            <a:ext cx="1609524" cy="98607"/>
          </a:xfrm>
          <a:prstGeom prst="rect">
            <a:avLst/>
          </a:prstGeom>
        </p:spPr>
      </p:pic>
      <p:sp>
        <p:nvSpPr>
          <p:cNvPr id="19" name="Rectangle 18"/>
          <p:cNvSpPr/>
          <p:nvPr/>
        </p:nvSpPr>
        <p:spPr bwMode="gray">
          <a:xfrm>
            <a:off x="8218995" y="2508177"/>
            <a:ext cx="768096" cy="171111"/>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
        <p:nvSpPr>
          <p:cNvPr id="24" name="Rectangle 23"/>
          <p:cNvSpPr/>
          <p:nvPr/>
        </p:nvSpPr>
        <p:spPr>
          <a:xfrm>
            <a:off x="413744" y="6081027"/>
            <a:ext cx="3621024" cy="276999"/>
          </a:xfrm>
          <a:prstGeom prst="rect">
            <a:avLst/>
          </a:prstGeom>
        </p:spPr>
        <p:txBody>
          <a:bodyPr wrap="square">
            <a:spAutoFit/>
          </a:bodyPr>
          <a:lstStyle/>
          <a:p>
            <a:r>
              <a:rPr lang="en-SG" sz="1200" dirty="0"/>
              <a:t>* Buyer </a:t>
            </a:r>
            <a:r>
              <a:rPr lang="en-US" sz="1200" dirty="0"/>
              <a:t>specific Business Roles control availably</a:t>
            </a:r>
            <a:endParaRPr lang="de-DE" sz="1200" dirty="0"/>
          </a:p>
        </p:txBody>
      </p:sp>
    </p:spTree>
    <p:extLst>
      <p:ext uri="{BB962C8B-B14F-4D97-AF65-F5344CB8AC3E}">
        <p14:creationId xmlns:p14="http://schemas.microsoft.com/office/powerpoint/2010/main" val="48045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1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heel(1)">
                                      <p:cBhvr>
                                        <p:cTn id="2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25" grpId="0" animBg="1"/>
      <p:bldP spid="2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gray">
          <a:xfrm>
            <a:off x="308344" y="217525"/>
            <a:ext cx="11237544" cy="590550"/>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a:t>Account Settings</a:t>
            </a:r>
          </a:p>
        </p:txBody>
      </p:sp>
      <p:sp>
        <p:nvSpPr>
          <p:cNvPr id="3" name="Text Placeholder 3"/>
          <p:cNvSpPr txBox="1">
            <a:spLocks/>
          </p:cNvSpPr>
          <p:nvPr/>
        </p:nvSpPr>
        <p:spPr>
          <a:xfrm>
            <a:off x="308343" y="1224558"/>
            <a:ext cx="2790012" cy="4393017"/>
          </a:xfrm>
          <a:prstGeom prst="rect">
            <a:avLst/>
          </a:prstGeom>
        </p:spPr>
        <p:txBody>
          <a:bodyPr>
            <a:normAutofit/>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t>Company Settings</a:t>
            </a:r>
          </a:p>
          <a:p>
            <a:pPr marL="342900" lvl="1" indent="-342900">
              <a:buFont typeface="Arial" panose="020B0604020202020204" pitchFamily="34" charset="0"/>
              <a:buChar char="•"/>
            </a:pPr>
            <a:r>
              <a:rPr lang="en-US" dirty="0"/>
              <a:t>Almost all full-use setting are available</a:t>
            </a:r>
          </a:p>
          <a:p>
            <a:pPr lvl="1"/>
            <a:endParaRPr lang="en-US" dirty="0"/>
          </a:p>
          <a:p>
            <a:pPr lvl="1"/>
            <a:r>
              <a:rPr lang="en-US" dirty="0"/>
              <a:t>Restrictions for</a:t>
            </a:r>
          </a:p>
          <a:p>
            <a:pPr marL="342900" lvl="1" indent="-342900">
              <a:buFont typeface="Arial" panose="020B0604020202020204" pitchFamily="34" charset="0"/>
              <a:buChar char="•"/>
            </a:pPr>
            <a:r>
              <a:rPr lang="en-US" dirty="0"/>
              <a:t>Order routing: only email</a:t>
            </a:r>
          </a:p>
          <a:p>
            <a:pPr marL="342900" lvl="1" indent="-342900">
              <a:buFont typeface="Arial" panose="020B0604020202020204" pitchFamily="34" charset="0"/>
              <a:buChar char="•"/>
            </a:pPr>
            <a:r>
              <a:rPr lang="en-US" dirty="0"/>
              <a:t>Archiving</a:t>
            </a:r>
          </a:p>
        </p:txBody>
      </p:sp>
      <p:pic>
        <p:nvPicPr>
          <p:cNvPr id="5" name="Picture 4"/>
          <p:cNvPicPr>
            <a:picLocks noChangeAspect="1"/>
          </p:cNvPicPr>
          <p:nvPr/>
        </p:nvPicPr>
        <p:blipFill>
          <a:blip r:embed="rId2"/>
          <a:stretch>
            <a:fillRect/>
          </a:stretch>
        </p:blipFill>
        <p:spPr>
          <a:xfrm>
            <a:off x="3390963" y="217525"/>
            <a:ext cx="3085714" cy="6123809"/>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6785115" y="320834"/>
            <a:ext cx="3562541" cy="2405666"/>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stretch>
            <a:fillRect/>
          </a:stretch>
        </p:blipFill>
        <p:spPr>
          <a:xfrm>
            <a:off x="8109267" y="3137186"/>
            <a:ext cx="3306669" cy="2359659"/>
          </a:xfrm>
          <a:prstGeom prst="rect">
            <a:avLst/>
          </a:prstGeom>
          <a:ln>
            <a:noFill/>
          </a:ln>
          <a:effectLst>
            <a:outerShdw blurRad="190500" algn="tl" rotWithShape="0">
              <a:srgbClr val="000000">
                <a:alpha val="70000"/>
              </a:srgbClr>
            </a:outerShdw>
          </a:effectLst>
        </p:spPr>
      </p:pic>
      <p:cxnSp>
        <p:nvCxnSpPr>
          <p:cNvPr id="8" name="Straight Arrow Connector 7"/>
          <p:cNvCxnSpPr/>
          <p:nvPr/>
        </p:nvCxnSpPr>
        <p:spPr>
          <a:xfrm flipV="1">
            <a:off x="4724148" y="512800"/>
            <a:ext cx="1995231" cy="868738"/>
          </a:xfrm>
          <a:prstGeom prst="straightConnector1">
            <a:avLst/>
          </a:prstGeom>
          <a:ln w="2857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183358" y="3421066"/>
            <a:ext cx="2925909" cy="1096922"/>
          </a:xfrm>
          <a:prstGeom prst="straightConnector1">
            <a:avLst/>
          </a:prstGeom>
          <a:ln w="28575">
            <a:solidFill>
              <a:schemeClr val="accent5">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799996" y="4671152"/>
            <a:ext cx="2565734" cy="1472301"/>
            <a:chOff x="16611957" y="3571617"/>
            <a:chExt cx="2235064" cy="1811090"/>
          </a:xfrm>
        </p:grpSpPr>
        <p:sp>
          <p:nvSpPr>
            <p:cNvPr id="14" name="Rectangle 13"/>
            <p:cNvSpPr/>
            <p:nvPr/>
          </p:nvSpPr>
          <p:spPr bwMode="gray">
            <a:xfrm>
              <a:off x="16611957" y="3571617"/>
              <a:ext cx="577191" cy="1015693"/>
            </a:xfrm>
            <a:prstGeom prst="rect">
              <a:avLst/>
            </a:prstGeom>
            <a:noFill/>
            <a:ln w="28575" algn="ctr">
              <a:solidFill>
                <a:schemeClr val="accent5">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5" name="Elbow Connector 29"/>
            <p:cNvCxnSpPr>
              <a:stCxn id="16" idx="1"/>
              <a:endCxn id="14" idx="2"/>
            </p:cNvCxnSpPr>
            <p:nvPr/>
          </p:nvCxnSpPr>
          <p:spPr>
            <a:xfrm rot="10800000">
              <a:off x="16900552" y="4587311"/>
              <a:ext cx="480946" cy="461139"/>
            </a:xfrm>
            <a:prstGeom prst="bentConnector2">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381498" y="4714191"/>
              <a:ext cx="1465523" cy="668516"/>
            </a:xfrm>
            <a:prstGeom prst="roundRect">
              <a:avLst>
                <a:gd name="adj" fmla="val 7239"/>
              </a:avLst>
            </a:prstGeom>
            <a:solidFill>
              <a:srgbClr val="FFEFC9"/>
            </a:solidFill>
            <a:ln w="19050">
              <a:solidFill>
                <a:srgbClr val="9E3039"/>
              </a:solidFill>
            </a:ln>
          </p:spPr>
          <p:txBody>
            <a:bodyPr wrap="square" lIns="0" tIns="45720" rIns="91440" bIns="45720" rtlCol="0" anchor="ctr">
              <a:spAutoFit/>
            </a:bodyPr>
            <a:lstStyle>
              <a:defPPr>
                <a:defRPr lang="de-DE"/>
              </a:defPPr>
              <a:lvl1pPr marL="111125" algn="ctr" fontAlgn="base">
                <a:spcBef>
                  <a:spcPct val="50000"/>
                </a:spcBef>
                <a:spcAft>
                  <a:spcPct val="0"/>
                </a:spcAft>
                <a:buClr>
                  <a:srgbClr val="F0AB00"/>
                </a:buClr>
                <a:buSzPct val="80000"/>
                <a:defRPr sz="1200" b="1" kern="0">
                  <a:ea typeface="Arial Unicode MS" pitchFamily="34" charset="-128"/>
                  <a:cs typeface="Arial Unicode MS" pitchFamily="34" charset="-128"/>
                </a:defRPr>
              </a:lvl1pPr>
            </a:lstStyle>
            <a:p>
              <a:r>
                <a:rPr lang="en-US" sz="1400" dirty="0"/>
                <a:t>Order routing: only email</a:t>
              </a:r>
            </a:p>
          </p:txBody>
        </p:sp>
      </p:grpSp>
    </p:spTree>
    <p:extLst>
      <p:ext uri="{BB962C8B-B14F-4D97-AF65-F5344CB8AC3E}">
        <p14:creationId xmlns:p14="http://schemas.microsoft.com/office/powerpoint/2010/main" val="32696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P_Ariba_2016_16x9_white">
  <a:themeElements>
    <a:clrScheme name="SAP_colors_white_template">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16x9_white.pptx" id="{F76BF87E-C40F-45DC-93C7-BE1539E6556F}" vid="{89C60432-94AE-444B-978F-4EE0CB6866BA}"/>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SAP_Ariba_2016_16x9_White</Template>
  <TotalTime>4314</TotalTime>
  <Words>665</Words>
  <Application>Microsoft Office PowerPoint</Application>
  <PresentationFormat>Custom</PresentationFormat>
  <Paragraphs>138</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 Unicode MS</vt:lpstr>
      <vt:lpstr>Courier New</vt:lpstr>
      <vt:lpstr>Arial</vt:lpstr>
      <vt:lpstr>Wingdings</vt:lpstr>
      <vt:lpstr>Wingdings</vt:lpstr>
      <vt:lpstr>Symbol</vt:lpstr>
      <vt:lpstr>SAP_Ariba_2016_16x9_white</vt:lpstr>
      <vt:lpstr>Light Enablement Functional Training SAP Ariba</vt:lpstr>
      <vt:lpstr>PowerPoint Presentation</vt:lpstr>
      <vt:lpstr>Interactive Order – Email (unregistered)</vt:lpstr>
      <vt:lpstr>PowerPoint Presentation</vt:lpstr>
      <vt:lpstr>PowerPoint Presentation</vt:lpstr>
      <vt:lpstr>Home Page 1/2 </vt:lpstr>
      <vt:lpstr>PowerPoint Presentation</vt:lpstr>
      <vt:lpstr>PowerPoint Presentation</vt:lpstr>
      <vt:lpstr>PowerPoint Presentation</vt:lpstr>
      <vt:lpstr>PowerPoint Presentation</vt:lpstr>
      <vt:lpstr>Questions?</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SAP SE</dc:creator>
  <cp:lastModifiedBy>Berger, Jon</cp:lastModifiedBy>
  <cp:revision>1074</cp:revision>
  <cp:lastPrinted>2016-06-09T15:32:56Z</cp:lastPrinted>
  <dcterms:created xsi:type="dcterms:W3CDTF">2016-04-12T13:52:54Z</dcterms:created>
  <dcterms:modified xsi:type="dcterms:W3CDTF">2018-07-24T20:38:23Z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